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16"/>
  </p:notesMasterIdLst>
  <p:sldIdLst>
    <p:sldId id="469" r:id="rId5"/>
    <p:sldId id="470" r:id="rId6"/>
    <p:sldId id="453" r:id="rId7"/>
    <p:sldId id="439" r:id="rId8"/>
    <p:sldId id="448" r:id="rId9"/>
    <p:sldId id="471" r:id="rId10"/>
    <p:sldId id="260" r:id="rId11"/>
    <p:sldId id="472" r:id="rId12"/>
    <p:sldId id="473" r:id="rId13"/>
    <p:sldId id="474" r:id="rId14"/>
    <p:sldId id="454"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5B924B-060C-96F7-D7C2-B2C22EA4B2AC}" name="James Banks" initials="JB" userId="S::j.banks@ciat.global::525e04bd-e678-4971-936a-1f9581be0e2c" providerId="AD"/>
  <p188:author id="{CD530C5D-9834-ABA4-06EC-1BDD2E228B6D}" name="Noora Kokkarinen" initials="NK" userId="S::n.kokkarinen@ciat.global::e0224f47-0c8f-4c21-8730-4cb78910dd1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A69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12" autoAdjust="0"/>
    <p:restoredTop sz="94249" autoAdjust="0"/>
  </p:normalViewPr>
  <p:slideViewPr>
    <p:cSldViewPr snapToGrid="0">
      <p:cViewPr varScale="1">
        <p:scale>
          <a:sx n="65" d="100"/>
          <a:sy n="65" d="100"/>
        </p:scale>
        <p:origin x="1422" y="72"/>
      </p:cViewPr>
      <p:guideLst/>
    </p:cSldViewPr>
  </p:slideViewPr>
  <p:notesTextViewPr>
    <p:cViewPr>
      <p:scale>
        <a:sx n="1" d="1"/>
        <a:sy n="1" d="1"/>
      </p:scale>
      <p:origin x="0" y="0"/>
    </p:cViewPr>
  </p:notesTextViewPr>
  <p:notesViewPr>
    <p:cSldViewPr snapToGrid="0">
      <p:cViewPr varScale="1">
        <p:scale>
          <a:sx n="77" d="100"/>
          <a:sy n="77" d="100"/>
        </p:scale>
        <p:origin x="400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fld id="{F64254D3-26E8-47EC-B205-422A25240CC1}" type="datetimeFigureOut">
              <a:rPr lang="en-GB" smtClean="0"/>
              <a:t>13/11/2023</a:t>
            </a:fld>
            <a:endParaRPr lang="en-GB"/>
          </a:p>
        </p:txBody>
      </p:sp>
      <p:sp>
        <p:nvSpPr>
          <p:cNvPr id="4" name="Slide Image Placeholder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A990A702-13AF-4880-AF0A-F8A46BC6CD76}" type="slidenum">
              <a:rPr lang="en-GB" smtClean="0"/>
              <a:t>‹#›</a:t>
            </a:fld>
            <a:endParaRPr lang="en-GB"/>
          </a:p>
        </p:txBody>
      </p:sp>
    </p:spTree>
    <p:extLst>
      <p:ext uri="{BB962C8B-B14F-4D97-AF65-F5344CB8AC3E}">
        <p14:creationId xmlns:p14="http://schemas.microsoft.com/office/powerpoint/2010/main" val="3071734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90A702-13AF-4880-AF0A-F8A46BC6CD76}" type="slidenum">
              <a:rPr lang="en-GB" smtClean="0"/>
              <a:t>1</a:t>
            </a:fld>
            <a:endParaRPr lang="en-GB"/>
          </a:p>
        </p:txBody>
      </p:sp>
    </p:spTree>
    <p:extLst>
      <p:ext uri="{BB962C8B-B14F-4D97-AF65-F5344CB8AC3E}">
        <p14:creationId xmlns:p14="http://schemas.microsoft.com/office/powerpoint/2010/main" val="1891092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90A702-13AF-4880-AF0A-F8A46BC6CD76}" type="slidenum">
              <a:rPr lang="en-GB" smtClean="0"/>
              <a:t>2</a:t>
            </a:fld>
            <a:endParaRPr lang="en-GB" dirty="0"/>
          </a:p>
        </p:txBody>
      </p:sp>
    </p:spTree>
    <p:extLst>
      <p:ext uri="{BB962C8B-B14F-4D97-AF65-F5344CB8AC3E}">
        <p14:creationId xmlns:p14="http://schemas.microsoft.com/office/powerpoint/2010/main" val="2677495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90A702-13AF-4880-AF0A-F8A46BC6CD76}" type="slidenum">
              <a:rPr lang="en-GB" smtClean="0"/>
              <a:t>6</a:t>
            </a:fld>
            <a:endParaRPr lang="en-GB" dirty="0"/>
          </a:p>
        </p:txBody>
      </p:sp>
    </p:spTree>
    <p:extLst>
      <p:ext uri="{BB962C8B-B14F-4D97-AF65-F5344CB8AC3E}">
        <p14:creationId xmlns:p14="http://schemas.microsoft.com/office/powerpoint/2010/main" val="1715189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90A702-13AF-4880-AF0A-F8A46BC6CD76}" type="slidenum">
              <a:rPr lang="en-GB" smtClean="0"/>
              <a:t>7</a:t>
            </a:fld>
            <a:endParaRPr lang="en-GB" dirty="0"/>
          </a:p>
        </p:txBody>
      </p:sp>
    </p:spTree>
    <p:extLst>
      <p:ext uri="{BB962C8B-B14F-4D97-AF65-F5344CB8AC3E}">
        <p14:creationId xmlns:p14="http://schemas.microsoft.com/office/powerpoint/2010/main" val="609434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90A702-13AF-4880-AF0A-F8A46BC6CD76}" type="slidenum">
              <a:rPr lang="en-GB" smtClean="0"/>
              <a:t>8</a:t>
            </a:fld>
            <a:endParaRPr lang="en-GB" dirty="0"/>
          </a:p>
        </p:txBody>
      </p:sp>
    </p:spTree>
    <p:extLst>
      <p:ext uri="{BB962C8B-B14F-4D97-AF65-F5344CB8AC3E}">
        <p14:creationId xmlns:p14="http://schemas.microsoft.com/office/powerpoint/2010/main" val="34294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90A702-13AF-4880-AF0A-F8A46BC6CD76}" type="slidenum">
              <a:rPr lang="en-GB" smtClean="0"/>
              <a:t>9</a:t>
            </a:fld>
            <a:endParaRPr lang="en-GB" dirty="0"/>
          </a:p>
        </p:txBody>
      </p:sp>
    </p:spTree>
    <p:extLst>
      <p:ext uri="{BB962C8B-B14F-4D97-AF65-F5344CB8AC3E}">
        <p14:creationId xmlns:p14="http://schemas.microsoft.com/office/powerpoint/2010/main" val="3176647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90A702-13AF-4880-AF0A-F8A46BC6CD76}" type="slidenum">
              <a:rPr lang="en-GB" smtClean="0"/>
              <a:t>10</a:t>
            </a:fld>
            <a:endParaRPr lang="en-GB" dirty="0"/>
          </a:p>
        </p:txBody>
      </p:sp>
    </p:spTree>
    <p:extLst>
      <p:ext uri="{BB962C8B-B14F-4D97-AF65-F5344CB8AC3E}">
        <p14:creationId xmlns:p14="http://schemas.microsoft.com/office/powerpoint/2010/main" val="3443866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EB62294-F12A-4600-BDC4-05099A511EE8}" type="datetime1">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C4B9A-FF0B-41A4-AFFC-16ABC3FDB757}" type="slidenum">
              <a:rPr lang="en-GB" smtClean="0"/>
              <a:t>‹#›</a:t>
            </a:fld>
            <a:endParaRPr lang="en-GB"/>
          </a:p>
        </p:txBody>
      </p:sp>
    </p:spTree>
    <p:extLst>
      <p:ext uri="{BB962C8B-B14F-4D97-AF65-F5344CB8AC3E}">
        <p14:creationId xmlns:p14="http://schemas.microsoft.com/office/powerpoint/2010/main" val="1005820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FA25DFB-46B5-4208-B133-26436DB97ECD}" type="datetime1">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C4B9A-FF0B-41A4-AFFC-16ABC3FDB757}" type="slidenum">
              <a:rPr lang="en-GB" smtClean="0"/>
              <a:t>‹#›</a:t>
            </a:fld>
            <a:endParaRPr lang="en-GB"/>
          </a:p>
        </p:txBody>
      </p:sp>
    </p:spTree>
    <p:extLst>
      <p:ext uri="{BB962C8B-B14F-4D97-AF65-F5344CB8AC3E}">
        <p14:creationId xmlns:p14="http://schemas.microsoft.com/office/powerpoint/2010/main" val="1293080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B09960F-647C-4F8C-A7AD-373BF52C1B09}" type="datetime1">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C4B9A-FF0B-41A4-AFFC-16ABC3FDB757}" type="slidenum">
              <a:rPr lang="en-GB" smtClean="0"/>
              <a:t>‹#›</a:t>
            </a:fld>
            <a:endParaRPr lang="en-GB"/>
          </a:p>
        </p:txBody>
      </p:sp>
    </p:spTree>
    <p:extLst>
      <p:ext uri="{BB962C8B-B14F-4D97-AF65-F5344CB8AC3E}">
        <p14:creationId xmlns:p14="http://schemas.microsoft.com/office/powerpoint/2010/main" val="3836859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73D1A45-0B1D-4AD7-8F79-E21953AB4B76}" type="datetime1">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C4B9A-FF0B-41A4-AFFC-16ABC3FDB757}" type="slidenum">
              <a:rPr lang="en-GB" smtClean="0"/>
              <a:t>‹#›</a:t>
            </a:fld>
            <a:endParaRPr lang="en-GB"/>
          </a:p>
        </p:txBody>
      </p:sp>
    </p:spTree>
    <p:extLst>
      <p:ext uri="{BB962C8B-B14F-4D97-AF65-F5344CB8AC3E}">
        <p14:creationId xmlns:p14="http://schemas.microsoft.com/office/powerpoint/2010/main" val="2557683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6E0030-148A-4CDB-8444-A873A9DAE79F}" type="datetime1">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5C4B9A-FF0B-41A4-AFFC-16ABC3FDB757}" type="slidenum">
              <a:rPr lang="en-GB" smtClean="0"/>
              <a:t>‹#›</a:t>
            </a:fld>
            <a:endParaRPr lang="en-GB"/>
          </a:p>
        </p:txBody>
      </p:sp>
    </p:spTree>
    <p:extLst>
      <p:ext uri="{BB962C8B-B14F-4D97-AF65-F5344CB8AC3E}">
        <p14:creationId xmlns:p14="http://schemas.microsoft.com/office/powerpoint/2010/main" val="614106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BE5EE8F-EE22-462F-B9D8-8F7FE48EF5DF}" type="datetime1">
              <a:rPr lang="en-GB" smtClean="0"/>
              <a:t>13/11/2023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5C4B9A-FF0B-41A4-AFFC-16ABC3FDB757}" type="slidenum">
              <a:rPr lang="en-GB" smtClean="0"/>
              <a:t>‹#›</a:t>
            </a:fld>
            <a:endParaRPr lang="en-GB"/>
          </a:p>
        </p:txBody>
      </p:sp>
    </p:spTree>
    <p:extLst>
      <p:ext uri="{BB962C8B-B14F-4D97-AF65-F5344CB8AC3E}">
        <p14:creationId xmlns:p14="http://schemas.microsoft.com/office/powerpoint/2010/main" val="4126502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900460C-C488-441A-9F96-8178DD6EFECD}" type="datetime1">
              <a:rPr lang="en-GB" smtClean="0"/>
              <a:t>13/11/2023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5C4B9A-FF0B-41A4-AFFC-16ABC3FDB757}" type="slidenum">
              <a:rPr lang="en-GB" smtClean="0"/>
              <a:t>‹#›</a:t>
            </a:fld>
            <a:endParaRPr lang="en-GB"/>
          </a:p>
        </p:txBody>
      </p:sp>
    </p:spTree>
    <p:extLst>
      <p:ext uri="{BB962C8B-B14F-4D97-AF65-F5344CB8AC3E}">
        <p14:creationId xmlns:p14="http://schemas.microsoft.com/office/powerpoint/2010/main" val="3935904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8F5938B-AED2-4F4E-9AA9-489B6729378F}" type="datetime1">
              <a:rPr lang="en-GB" smtClean="0"/>
              <a:t>13/11/2023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5C4B9A-FF0B-41A4-AFFC-16ABC3FDB757}" type="slidenum">
              <a:rPr lang="en-GB" smtClean="0"/>
              <a:t>‹#›</a:t>
            </a:fld>
            <a:endParaRPr lang="en-GB"/>
          </a:p>
        </p:txBody>
      </p:sp>
    </p:spTree>
    <p:extLst>
      <p:ext uri="{BB962C8B-B14F-4D97-AF65-F5344CB8AC3E}">
        <p14:creationId xmlns:p14="http://schemas.microsoft.com/office/powerpoint/2010/main" val="161004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07930D-CD21-4960-A4F8-B493CDEEC1AC}" type="datetime1">
              <a:rPr lang="en-GB" smtClean="0"/>
              <a:t>13/11/2023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5C4B9A-FF0B-41A4-AFFC-16ABC3FDB757}" type="slidenum">
              <a:rPr lang="en-GB" smtClean="0"/>
              <a:t>‹#›</a:t>
            </a:fld>
            <a:endParaRPr lang="en-GB"/>
          </a:p>
        </p:txBody>
      </p:sp>
    </p:spTree>
    <p:extLst>
      <p:ext uri="{BB962C8B-B14F-4D97-AF65-F5344CB8AC3E}">
        <p14:creationId xmlns:p14="http://schemas.microsoft.com/office/powerpoint/2010/main" val="1436613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99A979-EEEF-4FEB-89EA-08C04B3F17D2}" type="datetime1">
              <a:rPr lang="en-GB" smtClean="0"/>
              <a:t>13/11/2023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5C4B9A-FF0B-41A4-AFFC-16ABC3FDB757}" type="slidenum">
              <a:rPr lang="en-GB" smtClean="0"/>
              <a:t>‹#›</a:t>
            </a:fld>
            <a:endParaRPr lang="en-GB"/>
          </a:p>
        </p:txBody>
      </p:sp>
    </p:spTree>
    <p:extLst>
      <p:ext uri="{BB962C8B-B14F-4D97-AF65-F5344CB8AC3E}">
        <p14:creationId xmlns:p14="http://schemas.microsoft.com/office/powerpoint/2010/main" val="719693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6B43E2-0A20-45D7-B92C-ECFC70E76593}" type="datetime1">
              <a:rPr lang="en-GB" smtClean="0"/>
              <a:t>13/11/2023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5C4B9A-FF0B-41A4-AFFC-16ABC3FDB757}" type="slidenum">
              <a:rPr lang="en-GB" smtClean="0"/>
              <a:t>‹#›</a:t>
            </a:fld>
            <a:endParaRPr lang="en-GB"/>
          </a:p>
        </p:txBody>
      </p:sp>
    </p:spTree>
    <p:extLst>
      <p:ext uri="{BB962C8B-B14F-4D97-AF65-F5344CB8AC3E}">
        <p14:creationId xmlns:p14="http://schemas.microsoft.com/office/powerpoint/2010/main" val="1985911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EBAD0B-68B9-49A0-AA7F-ED915FCCF368}" type="datetime1">
              <a:rPr lang="en-GB" smtClean="0"/>
              <a:t>13/11/2023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5C4B9A-FF0B-41A4-AFFC-16ABC3FDB757}" type="slidenum">
              <a:rPr lang="en-GB" smtClean="0"/>
              <a:t>‹#›</a:t>
            </a:fld>
            <a:endParaRPr lang="en-GB"/>
          </a:p>
        </p:txBody>
      </p:sp>
    </p:spTree>
    <p:extLst>
      <p:ext uri="{BB962C8B-B14F-4D97-AF65-F5344CB8AC3E}">
        <p14:creationId xmlns:p14="http://schemas.microsoft.com/office/powerpoint/2010/main" val="3950950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C2D7F8B-B025-4680-B8A1-53D7EACCD5FE}"/>
              </a:ext>
            </a:extLst>
          </p:cNvPr>
          <p:cNvSpPr/>
          <p:nvPr/>
        </p:nvSpPr>
        <p:spPr>
          <a:xfrm>
            <a:off x="0" y="0"/>
            <a:ext cx="12192000" cy="61431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itle 7">
            <a:extLst>
              <a:ext uri="{FF2B5EF4-FFF2-40B4-BE49-F238E27FC236}">
                <a16:creationId xmlns:a16="http://schemas.microsoft.com/office/drawing/2014/main" id="{BD975DD3-6816-40CE-A144-B052F495BB27}"/>
              </a:ext>
            </a:extLst>
          </p:cNvPr>
          <p:cNvSpPr>
            <a:spLocks noGrp="1"/>
          </p:cNvSpPr>
          <p:nvPr>
            <p:ph type="ctrTitle"/>
          </p:nvPr>
        </p:nvSpPr>
        <p:spPr>
          <a:xfrm>
            <a:off x="4047644" y="4594974"/>
            <a:ext cx="7461734" cy="1082675"/>
          </a:xfrm>
        </p:spPr>
        <p:txBody>
          <a:bodyPr>
            <a:normAutofit fontScale="90000"/>
          </a:bodyPr>
          <a:lstStyle/>
          <a:p>
            <a:pPr algn="l"/>
            <a:br>
              <a:rPr lang="en-GB" altLang="en-US" sz="3200" b="1" dirty="0"/>
            </a:br>
            <a:r>
              <a:rPr lang="en-GB" altLang="en-US" sz="4400" b="1" dirty="0">
                <a:solidFill>
                  <a:srgbClr val="002060"/>
                </a:solidFill>
                <a:latin typeface="Gill Sans MT" panose="020B0502020104020203" pitchFamily="34" charset="0"/>
              </a:rPr>
              <a:t>Building Safety Act – Principal Designer Register</a:t>
            </a:r>
            <a:br>
              <a:rPr lang="en-GB" altLang="en-US" sz="4400" b="1" dirty="0">
                <a:solidFill>
                  <a:srgbClr val="002060"/>
                </a:solidFill>
                <a:latin typeface="Gill Sans MT" panose="020B0502020104020203" pitchFamily="34" charset="0"/>
              </a:rPr>
            </a:br>
            <a:br>
              <a:rPr lang="en-GB" altLang="en-US" sz="4400" b="1" dirty="0">
                <a:solidFill>
                  <a:srgbClr val="002060"/>
                </a:solidFill>
                <a:latin typeface="Gill Sans MT" panose="020B0502020104020203" pitchFamily="34" charset="0"/>
              </a:rPr>
            </a:br>
            <a:r>
              <a:rPr lang="en-GB" altLang="en-US" sz="3600" b="1" dirty="0">
                <a:solidFill>
                  <a:srgbClr val="002060"/>
                </a:solidFill>
                <a:latin typeface="Gill Sans MT" panose="020B0502020104020203" pitchFamily="34" charset="0"/>
              </a:rPr>
              <a:t>11 November 2023</a:t>
            </a:r>
            <a:br>
              <a:rPr lang="en-GB" altLang="en-US" sz="3200" b="1" dirty="0">
                <a:solidFill>
                  <a:srgbClr val="002060"/>
                </a:solidFill>
                <a:latin typeface="Gill Sans MT" panose="020B0502020104020203" pitchFamily="34" charset="0"/>
              </a:rPr>
            </a:br>
            <a:br>
              <a:rPr lang="en-GB" altLang="en-US" sz="3200" b="1" dirty="0">
                <a:solidFill>
                  <a:srgbClr val="002060"/>
                </a:solidFill>
                <a:latin typeface="Gill Sans MT" panose="020B0502020104020203" pitchFamily="34" charset="0"/>
              </a:rPr>
            </a:br>
            <a:r>
              <a:rPr lang="en-GB" altLang="en-US" sz="2200" dirty="0">
                <a:latin typeface="Gill Sans MT" panose="020B0502020104020203" pitchFamily="34" charset="0"/>
              </a:rPr>
              <a:t>Professor Sam Allwinkle PPBIAT FCIAT</a:t>
            </a:r>
            <a:br>
              <a:rPr lang="en-GB" altLang="en-US" sz="2200" dirty="0">
                <a:latin typeface="Gill Sans MT" panose="020B0502020104020203" pitchFamily="34" charset="0"/>
              </a:rPr>
            </a:br>
            <a:r>
              <a:rPr lang="en-GB" sz="2200" b="1" dirty="0">
                <a:latin typeface="Gill Sans MT" panose="020B0502020104020203" pitchFamily="34" charset="0"/>
              </a:rPr>
              <a:t>Chair of PD Competency Steering Group</a:t>
            </a:r>
            <a:br>
              <a:rPr lang="en-GB" sz="2200" b="1" dirty="0">
                <a:latin typeface="Gill Sans MT" panose="020B0502020104020203" pitchFamily="34" charset="0"/>
              </a:rPr>
            </a:br>
            <a:br>
              <a:rPr lang="en-GB" sz="2200" b="1" dirty="0">
                <a:latin typeface="Gill Sans MT" panose="020B0502020104020203" pitchFamily="34" charset="0"/>
              </a:rPr>
            </a:br>
            <a:r>
              <a:rPr lang="en-GB" sz="2200" dirty="0">
                <a:latin typeface="Gill Sans MT" panose="020B0502020104020203" pitchFamily="34" charset="0"/>
              </a:rPr>
              <a:t>Diane Dale</a:t>
            </a:r>
            <a:br>
              <a:rPr lang="en-GB" sz="2200" dirty="0">
                <a:latin typeface="Gill Sans MT" panose="020B0502020104020203" pitchFamily="34" charset="0"/>
              </a:rPr>
            </a:br>
            <a:r>
              <a:rPr lang="en-GB" sz="2200" dirty="0">
                <a:latin typeface="Gill Sans MT" panose="020B0502020104020203" pitchFamily="34" charset="0"/>
              </a:rPr>
              <a:t>Dr Noora Kokkarinen</a:t>
            </a:r>
            <a:br>
              <a:rPr lang="en-GB" sz="2200" dirty="0">
                <a:latin typeface="Gill Sans MT" panose="020B0502020104020203" pitchFamily="34" charset="0"/>
              </a:rPr>
            </a:br>
            <a:r>
              <a:rPr lang="en-GB" sz="2200" dirty="0">
                <a:latin typeface="Gill Sans MT" panose="020B0502020104020203" pitchFamily="34" charset="0"/>
              </a:rPr>
              <a:t>James Banks </a:t>
            </a:r>
            <a:r>
              <a:rPr lang="en-GB" altLang="en-US" sz="2200" dirty="0" err="1">
                <a:latin typeface="Gill Sans MT" panose="020B0502020104020203" pitchFamily="34" charset="0"/>
              </a:rPr>
              <a:t>CMgr</a:t>
            </a:r>
            <a:r>
              <a:rPr lang="en-GB" altLang="en-US" sz="2200" dirty="0">
                <a:latin typeface="Gill Sans MT" panose="020B0502020104020203" pitchFamily="34" charset="0"/>
              </a:rPr>
              <a:t> FCMI</a:t>
            </a:r>
            <a:br>
              <a:rPr lang="en-GB" altLang="en-US" sz="2200" dirty="0">
                <a:latin typeface="Gill Sans MT" panose="020B0502020104020203" pitchFamily="34" charset="0"/>
              </a:rPr>
            </a:br>
            <a:endParaRPr lang="en-GB" altLang="en-US" sz="2200" dirty="0">
              <a:solidFill>
                <a:schemeClr val="tx1"/>
              </a:solidFill>
              <a:latin typeface="Gill Sans MT" panose="020B0502020104020203" pitchFamily="34" charset="0"/>
            </a:endParaRPr>
          </a:p>
        </p:txBody>
      </p:sp>
      <p:sp>
        <p:nvSpPr>
          <p:cNvPr id="23" name="Rectangle 22">
            <a:extLst>
              <a:ext uri="{FF2B5EF4-FFF2-40B4-BE49-F238E27FC236}">
                <a16:creationId xmlns:a16="http://schemas.microsoft.com/office/drawing/2014/main" id="{3E0C6E26-4B87-42C1-BB45-E6CF451BDEAC}"/>
              </a:ext>
            </a:extLst>
          </p:cNvPr>
          <p:cNvSpPr/>
          <p:nvPr/>
        </p:nvSpPr>
        <p:spPr>
          <a:xfrm>
            <a:off x="0" y="6143106"/>
            <a:ext cx="12192000" cy="748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A close up of a logo&#10;&#10;Description automatically generated">
            <a:extLst>
              <a:ext uri="{FF2B5EF4-FFF2-40B4-BE49-F238E27FC236}">
                <a16:creationId xmlns:a16="http://schemas.microsoft.com/office/drawing/2014/main" id="{54FB3880-D23F-4101-8BDF-37A32FD8F87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008066" y="6176524"/>
            <a:ext cx="1990830" cy="557113"/>
          </a:xfrm>
          <a:prstGeom prst="rect">
            <a:avLst/>
          </a:prstGeom>
        </p:spPr>
      </p:pic>
      <p:grpSp>
        <p:nvGrpSpPr>
          <p:cNvPr id="7" name="Group 6">
            <a:extLst>
              <a:ext uri="{FF2B5EF4-FFF2-40B4-BE49-F238E27FC236}">
                <a16:creationId xmlns:a16="http://schemas.microsoft.com/office/drawing/2014/main" id="{C047B2F5-C3C2-4A82-B0E1-70CEB7CB9AF7}"/>
              </a:ext>
            </a:extLst>
          </p:cNvPr>
          <p:cNvGrpSpPr/>
          <p:nvPr/>
        </p:nvGrpSpPr>
        <p:grpSpPr>
          <a:xfrm>
            <a:off x="0" y="6109855"/>
            <a:ext cx="12192000" cy="748143"/>
            <a:chOff x="0" y="6109855"/>
            <a:chExt cx="12192000" cy="748143"/>
          </a:xfrm>
        </p:grpSpPr>
        <p:sp>
          <p:nvSpPr>
            <p:cNvPr id="8" name="Rectangle 7">
              <a:extLst>
                <a:ext uri="{FF2B5EF4-FFF2-40B4-BE49-F238E27FC236}">
                  <a16:creationId xmlns:a16="http://schemas.microsoft.com/office/drawing/2014/main" id="{B6FF0AE5-F874-48B4-BC6A-A148D173E675}"/>
                </a:ext>
              </a:extLst>
            </p:cNvPr>
            <p:cNvSpPr/>
            <p:nvPr/>
          </p:nvSpPr>
          <p:spPr>
            <a:xfrm>
              <a:off x="0" y="6109855"/>
              <a:ext cx="12192000" cy="748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a:extLst>
                <a:ext uri="{FF2B5EF4-FFF2-40B4-BE49-F238E27FC236}">
                  <a16:creationId xmlns:a16="http://schemas.microsoft.com/office/drawing/2014/main" id="{8CF56E94-175D-4376-A517-E2CB9CDBDC4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00740" y="6241667"/>
              <a:ext cx="1767519" cy="491644"/>
            </a:xfrm>
            <a:prstGeom prst="rect">
              <a:avLst/>
            </a:prstGeom>
          </p:spPr>
        </p:pic>
      </p:grpSp>
      <p:pic>
        <p:nvPicPr>
          <p:cNvPr id="10" name="Picture 9">
            <a:extLst>
              <a:ext uri="{FF2B5EF4-FFF2-40B4-BE49-F238E27FC236}">
                <a16:creationId xmlns:a16="http://schemas.microsoft.com/office/drawing/2014/main" id="{E6F2222B-C742-4DC7-A6D9-C997A1A729F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00740" y="6196305"/>
            <a:ext cx="1767519" cy="611496"/>
          </a:xfrm>
          <a:prstGeom prst="rect">
            <a:avLst/>
          </a:prstGeom>
        </p:spPr>
      </p:pic>
      <p:pic>
        <p:nvPicPr>
          <p:cNvPr id="21" name="Picture 20">
            <a:extLst>
              <a:ext uri="{FF2B5EF4-FFF2-40B4-BE49-F238E27FC236}">
                <a16:creationId xmlns:a16="http://schemas.microsoft.com/office/drawing/2014/main" id="{850DACCA-66F5-4F05-ACEC-B1113543A06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4450" y="67711"/>
            <a:ext cx="2842130" cy="6764815"/>
          </a:xfrm>
          <a:prstGeom prst="rect">
            <a:avLst/>
          </a:prstGeom>
        </p:spPr>
      </p:pic>
    </p:spTree>
    <p:extLst>
      <p:ext uri="{BB962C8B-B14F-4D97-AF65-F5344CB8AC3E}">
        <p14:creationId xmlns:p14="http://schemas.microsoft.com/office/powerpoint/2010/main" val="216854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latin typeface="Gill Sans MT" panose="020B0502020104020203" pitchFamily="34" charset="0"/>
              </a:rPr>
              <a:t>With thanks to: 	</a:t>
            </a:r>
          </a:p>
        </p:txBody>
      </p:sp>
      <p:sp>
        <p:nvSpPr>
          <p:cNvPr id="5" name="Content Placeholder 4">
            <a:extLst>
              <a:ext uri="{FF2B5EF4-FFF2-40B4-BE49-F238E27FC236}">
                <a16:creationId xmlns:a16="http://schemas.microsoft.com/office/drawing/2014/main" id="{FFC26946-713B-6DC9-C9B8-CE8BA682B26B}"/>
              </a:ext>
            </a:extLst>
          </p:cNvPr>
          <p:cNvSpPr>
            <a:spLocks noGrp="1"/>
          </p:cNvSpPr>
          <p:nvPr>
            <p:ph sz="half" idx="1"/>
          </p:nvPr>
        </p:nvSpPr>
        <p:spPr>
          <a:xfrm>
            <a:off x="838199" y="1488274"/>
            <a:ext cx="7577831" cy="4351338"/>
          </a:xfrm>
        </p:spPr>
        <p:txBody>
          <a:bodyPr numCol="2">
            <a:normAutofit lnSpcReduction="10000"/>
          </a:bodyPr>
          <a:lstStyle/>
          <a:p>
            <a:pPr marL="0" indent="0">
              <a:buNone/>
            </a:pPr>
            <a:r>
              <a:rPr lang="en-GB" b="1" dirty="0"/>
              <a:t>PD Competency Steering Group</a:t>
            </a:r>
          </a:p>
          <a:p>
            <a:r>
              <a:rPr lang="en-GB" sz="1800" dirty="0"/>
              <a:t>Ian </a:t>
            </a:r>
            <a:r>
              <a:rPr lang="en-GB" sz="1800"/>
              <a:t>Newcombe MCIAT    </a:t>
            </a:r>
            <a:endParaRPr lang="en-GB" sz="1800" dirty="0"/>
          </a:p>
          <a:p>
            <a:r>
              <a:rPr lang="en-GB" sz="1800" dirty="0"/>
              <a:t>Paul Chapple FCIAT</a:t>
            </a:r>
          </a:p>
          <a:p>
            <a:r>
              <a:rPr lang="en-GB" sz="1800" dirty="0"/>
              <a:t>James Nicholls MCIAT</a:t>
            </a:r>
          </a:p>
          <a:p>
            <a:r>
              <a:rPr lang="en-GB" sz="1800" dirty="0"/>
              <a:t>Tony So MCIAT</a:t>
            </a:r>
          </a:p>
          <a:p>
            <a:r>
              <a:rPr lang="en-GB" sz="1800" dirty="0"/>
              <a:t>Harry Pangli FCIAT</a:t>
            </a:r>
          </a:p>
          <a:p>
            <a:r>
              <a:rPr lang="en-GB" sz="1800" dirty="0"/>
              <a:t>Justin Kelly FCIAT</a:t>
            </a:r>
          </a:p>
          <a:p>
            <a:r>
              <a:rPr lang="en-GB" sz="1800" dirty="0"/>
              <a:t>Pete Stead FCIAT</a:t>
            </a:r>
          </a:p>
          <a:p>
            <a:r>
              <a:rPr lang="en-GB" sz="1800" dirty="0"/>
              <a:t>Anthony Walsh FCIAT</a:t>
            </a:r>
          </a:p>
          <a:p>
            <a:r>
              <a:rPr lang="en-GB" sz="1800" dirty="0"/>
              <a:t>Graham Smith FCIAT</a:t>
            </a:r>
          </a:p>
          <a:p>
            <a:pPr marL="0" indent="177800"/>
            <a:r>
              <a:rPr lang="en-GB" sz="1800" dirty="0"/>
              <a:t>Jonny Martin MCIAT</a:t>
            </a:r>
          </a:p>
          <a:p>
            <a:pPr marL="896938"/>
            <a:r>
              <a:rPr lang="en-GB" sz="1800" dirty="0"/>
              <a:t>Peter Schofield MCIAT</a:t>
            </a:r>
          </a:p>
          <a:p>
            <a:pPr marL="896938"/>
            <a:r>
              <a:rPr lang="en-GB" sz="1800" dirty="0"/>
              <a:t>Iain Jones FCIAT</a:t>
            </a:r>
          </a:p>
          <a:p>
            <a:pPr marL="896938"/>
            <a:r>
              <a:rPr lang="en-GB" sz="1800" dirty="0"/>
              <a:t>Daniel Crann FCIAT</a:t>
            </a:r>
          </a:p>
          <a:p>
            <a:pPr marL="896938"/>
            <a:r>
              <a:rPr lang="en-GB" sz="1800" dirty="0"/>
              <a:t>David Whittle MCIAT</a:t>
            </a:r>
          </a:p>
          <a:p>
            <a:pPr marL="896938"/>
            <a:r>
              <a:rPr lang="en-GB" sz="1800" dirty="0"/>
              <a:t>Mike Turner FCIAT</a:t>
            </a:r>
          </a:p>
          <a:p>
            <a:pPr marL="896938"/>
            <a:r>
              <a:rPr lang="en-GB" sz="1800" dirty="0"/>
              <a:t>Aaron </a:t>
            </a:r>
            <a:r>
              <a:rPr lang="en-GB" sz="1800" dirty="0" err="1"/>
              <a:t>McAlernon</a:t>
            </a:r>
            <a:r>
              <a:rPr lang="en-GB" sz="1800" dirty="0"/>
              <a:t> ACIAT</a:t>
            </a:r>
          </a:p>
          <a:p>
            <a:pPr marL="896938"/>
            <a:r>
              <a:rPr lang="en-GB" sz="1800" dirty="0"/>
              <a:t>Andrew Hole FCIAT</a:t>
            </a:r>
          </a:p>
          <a:p>
            <a:pPr marL="896938"/>
            <a:r>
              <a:rPr lang="en-GB" sz="1800" dirty="0"/>
              <a:t>Les Martin MCIAT </a:t>
            </a:r>
          </a:p>
          <a:p>
            <a:pPr marL="896938"/>
            <a:r>
              <a:rPr lang="en-GB" sz="1800" dirty="0"/>
              <a:t>Will Price FCIAT</a:t>
            </a:r>
          </a:p>
          <a:p>
            <a:pPr marL="896938"/>
            <a:r>
              <a:rPr lang="en-GB" sz="1800" dirty="0"/>
              <a:t>Mark </a:t>
            </a:r>
            <a:r>
              <a:rPr lang="en-GB" sz="1800" dirty="0" err="1"/>
              <a:t>Vaugha</a:t>
            </a:r>
            <a:r>
              <a:rPr lang="en-GB" sz="1800" dirty="0"/>
              <a:t> FCIAT</a:t>
            </a:r>
          </a:p>
          <a:p>
            <a:pPr marL="0" indent="0">
              <a:buNone/>
            </a:pPr>
            <a:endParaRPr lang="en-GB" sz="1800" dirty="0"/>
          </a:p>
          <a:p>
            <a:endParaRPr lang="en-GB" sz="1800" dirty="0"/>
          </a:p>
        </p:txBody>
      </p:sp>
      <p:sp>
        <p:nvSpPr>
          <p:cNvPr id="6" name="Content Placeholder 5">
            <a:extLst>
              <a:ext uri="{FF2B5EF4-FFF2-40B4-BE49-F238E27FC236}">
                <a16:creationId xmlns:a16="http://schemas.microsoft.com/office/drawing/2014/main" id="{E8988CC9-B464-9EA5-7E4B-849509DE8EF2}"/>
              </a:ext>
            </a:extLst>
          </p:cNvPr>
          <p:cNvSpPr>
            <a:spLocks noGrp="1"/>
          </p:cNvSpPr>
          <p:nvPr>
            <p:ph sz="half" idx="2"/>
          </p:nvPr>
        </p:nvSpPr>
        <p:spPr>
          <a:xfrm>
            <a:off x="8729181" y="1497372"/>
            <a:ext cx="3143118" cy="4351338"/>
          </a:xfrm>
        </p:spPr>
        <p:txBody>
          <a:bodyPr>
            <a:normAutofit lnSpcReduction="10000"/>
          </a:bodyPr>
          <a:lstStyle/>
          <a:p>
            <a:pPr marL="0" indent="0">
              <a:buNone/>
            </a:pPr>
            <a:r>
              <a:rPr lang="en-GB" sz="2400" b="1" dirty="0"/>
              <a:t>Content Panel </a:t>
            </a:r>
          </a:p>
          <a:p>
            <a:r>
              <a:rPr lang="en-GB" sz="1800" dirty="0"/>
              <a:t>Paul Chapple FCIAT</a:t>
            </a:r>
          </a:p>
          <a:p>
            <a:r>
              <a:rPr lang="en-GB" sz="1800" dirty="0"/>
              <a:t>Jason Clarke MCIAT</a:t>
            </a:r>
          </a:p>
          <a:p>
            <a:r>
              <a:rPr lang="en-GB" sz="1800" dirty="0"/>
              <a:t>Dan Rossiter FCIAT</a:t>
            </a:r>
          </a:p>
          <a:p>
            <a:r>
              <a:rPr lang="en-GB" sz="1800" dirty="0"/>
              <a:t>Mike Hartley MCIAT</a:t>
            </a:r>
          </a:p>
          <a:p>
            <a:r>
              <a:rPr lang="en-GB" sz="1800" dirty="0"/>
              <a:t>Steve Scaysbrook FCIAT</a:t>
            </a:r>
          </a:p>
          <a:p>
            <a:pPr marL="0" indent="0">
              <a:buNone/>
            </a:pPr>
            <a:endParaRPr lang="en-GB" dirty="0"/>
          </a:p>
        </p:txBody>
      </p:sp>
      <p:grpSp>
        <p:nvGrpSpPr>
          <p:cNvPr id="8" name="Group 7"/>
          <p:cNvGrpSpPr/>
          <p:nvPr/>
        </p:nvGrpSpPr>
        <p:grpSpPr>
          <a:xfrm>
            <a:off x="0" y="6127981"/>
            <a:ext cx="12192000" cy="748143"/>
            <a:chOff x="0" y="6109855"/>
            <a:chExt cx="12192000" cy="748143"/>
          </a:xfrm>
        </p:grpSpPr>
        <p:sp>
          <p:nvSpPr>
            <p:cNvPr id="9" name="Rectangle 8"/>
            <p:cNvSpPr/>
            <p:nvPr/>
          </p:nvSpPr>
          <p:spPr>
            <a:xfrm>
              <a:off x="0" y="6109855"/>
              <a:ext cx="12192000" cy="748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00740" y="6241667"/>
              <a:ext cx="1767519" cy="491644"/>
            </a:xfrm>
            <a:prstGeom prst="rect">
              <a:avLst/>
            </a:prstGeom>
          </p:spPr>
        </p:pic>
      </p:grpSp>
      <p:pic>
        <p:nvPicPr>
          <p:cNvPr id="7" name="Picture 6">
            <a:extLst>
              <a:ext uri="{FF2B5EF4-FFF2-40B4-BE49-F238E27FC236}">
                <a16:creationId xmlns:a16="http://schemas.microsoft.com/office/drawing/2014/main" id="{337F42AC-E18F-4156-BC66-B0E7B5AB736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00740" y="6196305"/>
            <a:ext cx="1767519" cy="611496"/>
          </a:xfrm>
          <a:prstGeom prst="rect">
            <a:avLst/>
          </a:prstGeom>
        </p:spPr>
      </p:pic>
    </p:spTree>
    <p:extLst>
      <p:ext uri="{BB962C8B-B14F-4D97-AF65-F5344CB8AC3E}">
        <p14:creationId xmlns:p14="http://schemas.microsoft.com/office/powerpoint/2010/main" val="4084275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22C22-BD5A-3D4F-3FC6-8B335D0B45EE}"/>
              </a:ext>
            </a:extLst>
          </p:cNvPr>
          <p:cNvSpPr>
            <a:spLocks noGrp="1"/>
          </p:cNvSpPr>
          <p:nvPr>
            <p:ph type="title"/>
          </p:nvPr>
        </p:nvSpPr>
        <p:spPr>
          <a:xfrm>
            <a:off x="430794" y="319858"/>
            <a:ext cx="10515600" cy="1325563"/>
          </a:xfrm>
        </p:spPr>
        <p:txBody>
          <a:bodyPr/>
          <a:lstStyle/>
          <a:p>
            <a:r>
              <a:rPr lang="en-GB" b="1" dirty="0">
                <a:latin typeface="Gill Sans MT" panose="020B0502020104020203" pitchFamily="34" charset="0"/>
              </a:rPr>
              <a:t>Appendices of legislation</a:t>
            </a:r>
          </a:p>
        </p:txBody>
      </p:sp>
      <p:sp>
        <p:nvSpPr>
          <p:cNvPr id="3" name="Content Placeholder 2">
            <a:extLst>
              <a:ext uri="{FF2B5EF4-FFF2-40B4-BE49-F238E27FC236}">
                <a16:creationId xmlns:a16="http://schemas.microsoft.com/office/drawing/2014/main" id="{A36C8958-C77D-4928-D2C8-70D7AF1A52B7}"/>
              </a:ext>
            </a:extLst>
          </p:cNvPr>
          <p:cNvSpPr>
            <a:spLocks noGrp="1"/>
          </p:cNvSpPr>
          <p:nvPr>
            <p:ph idx="1"/>
          </p:nvPr>
        </p:nvSpPr>
        <p:spPr>
          <a:xfrm>
            <a:off x="430793" y="1816572"/>
            <a:ext cx="11646529" cy="4351338"/>
          </a:xfrm>
        </p:spPr>
        <p:txBody>
          <a:bodyPr>
            <a:normAutofit/>
          </a:bodyPr>
          <a:lstStyle/>
          <a:p>
            <a:pPr lvl="0" algn="just">
              <a:lnSpc>
                <a:spcPct val="106000"/>
              </a:lnSpc>
              <a:buNone/>
            </a:pPr>
            <a:r>
              <a:rPr lang="en-GB" sz="2200" dirty="0">
                <a:latin typeface="Gill Sans MT" panose="020B0502020104020203" pitchFamily="34" charset="0"/>
                <a:ea typeface="Calibri" panose="020F0502020204030204" pitchFamily="34" charset="0"/>
                <a:cs typeface="Times New Roman" panose="02020603050405020304" pitchFamily="18" charset="0"/>
              </a:rPr>
              <a:t>Building Safety Act 2022</a:t>
            </a:r>
          </a:p>
          <a:p>
            <a:pPr lvl="0" algn="just">
              <a:lnSpc>
                <a:spcPct val="106000"/>
              </a:lnSpc>
              <a:buNone/>
            </a:pPr>
            <a:r>
              <a:rPr lang="en-GB" sz="2200" u="sng" dirty="0">
                <a:latin typeface="Gill Sans MT" panose="020B0502020104020203" pitchFamily="34" charset="0"/>
                <a:ea typeface="Calibri" panose="020F0502020204030204" pitchFamily="34" charset="0"/>
                <a:cs typeface="Times New Roman" panose="02020603050405020304" pitchFamily="18" charset="0"/>
              </a:rPr>
              <a:t>Secondary Legislation:</a:t>
            </a:r>
          </a:p>
          <a:p>
            <a:pPr algn="just">
              <a:lnSpc>
                <a:spcPct val="106000"/>
              </a:lnSpc>
              <a:buNone/>
            </a:pPr>
            <a:r>
              <a:rPr lang="en-GB" sz="2200" b="0" i="0" dirty="0">
                <a:solidFill>
                  <a:srgbClr val="000000"/>
                </a:solidFill>
                <a:effectLst/>
                <a:latin typeface="Gill Sans MT" panose="020B0502020104020203" pitchFamily="34" charset="0"/>
              </a:rPr>
              <a:t>The Building Regulations etc. (Amendment) (England) Regulations 2023</a:t>
            </a:r>
          </a:p>
          <a:p>
            <a:pPr algn="just">
              <a:lnSpc>
                <a:spcPct val="106000"/>
              </a:lnSpc>
              <a:buNone/>
            </a:pPr>
            <a:r>
              <a:rPr lang="en-GB" sz="2200" b="0" i="0" dirty="0">
                <a:solidFill>
                  <a:srgbClr val="000000"/>
                </a:solidFill>
                <a:effectLst/>
                <a:latin typeface="Gill Sans MT" panose="020B0502020104020203" pitchFamily="34" charset="0"/>
              </a:rPr>
              <a:t>The Building (Higher-Risk Buildings Procedures) (England) Regulations 2023</a:t>
            </a:r>
          </a:p>
          <a:p>
            <a:pPr algn="just">
              <a:lnSpc>
                <a:spcPct val="106000"/>
              </a:lnSpc>
              <a:buNone/>
            </a:pPr>
            <a:r>
              <a:rPr lang="en-GB" sz="2200" b="0" i="0" dirty="0">
                <a:solidFill>
                  <a:srgbClr val="000000"/>
                </a:solidFill>
                <a:effectLst/>
                <a:latin typeface="Gill Sans MT" panose="020B0502020104020203" pitchFamily="34" charset="0"/>
              </a:rPr>
              <a:t>The Building (Approved Inspectors etc. and Review of Decisions) (England) Regulations 2023</a:t>
            </a:r>
          </a:p>
          <a:p>
            <a:pPr algn="l">
              <a:buNone/>
            </a:pPr>
            <a:r>
              <a:rPr lang="en-GB" sz="2200" b="0" i="0" dirty="0">
                <a:solidFill>
                  <a:srgbClr val="000000"/>
                </a:solidFill>
                <a:effectLst/>
                <a:latin typeface="Gill Sans MT" panose="020B0502020104020203" pitchFamily="34" charset="0"/>
              </a:rPr>
              <a:t>The Building Safety Act 2022 (Consequential Amendments etc.) Regulations 2023</a:t>
            </a:r>
            <a:endParaRPr lang="en-GB" sz="2200" dirty="0">
              <a:effectLst/>
              <a:latin typeface="Gill Sans MT" panose="020B0502020104020203" pitchFamily="34" charset="0"/>
              <a:ea typeface="Calibri" panose="020F0502020204030204" pitchFamily="34" charset="0"/>
              <a:cs typeface="Times New Roman" panose="02020603050405020304" pitchFamily="18" charset="0"/>
            </a:endParaRPr>
          </a:p>
          <a:p>
            <a:pPr algn="just">
              <a:lnSpc>
                <a:spcPct val="106000"/>
              </a:lnSpc>
              <a:buNone/>
            </a:pPr>
            <a:r>
              <a:rPr lang="en-GB" sz="2200" b="0" i="0" dirty="0">
                <a:solidFill>
                  <a:srgbClr val="000000"/>
                </a:solidFill>
                <a:effectLst/>
                <a:latin typeface="Gill Sans MT" panose="020B0502020104020203" pitchFamily="34" charset="0"/>
              </a:rPr>
              <a:t>The Building Safety (Regulator’s Charges) Regulations 2023</a:t>
            </a:r>
            <a:endParaRPr lang="en-GB" sz="2200" dirty="0">
              <a:latin typeface="Gill Sans MT" panose="020B0502020104020203" pitchFamily="34" charset="0"/>
              <a:ea typeface="Calibri" panose="020F0502020204030204" pitchFamily="34" charset="0"/>
              <a:cs typeface="Times New Roman" panose="02020603050405020304" pitchFamily="18" charset="0"/>
            </a:endParaRPr>
          </a:p>
          <a:p>
            <a:pPr lvl="0" algn="just">
              <a:lnSpc>
                <a:spcPct val="106000"/>
              </a:lnSpc>
              <a:buNone/>
            </a:pPr>
            <a:r>
              <a:rPr lang="en-GB" sz="2200" dirty="0">
                <a:effectLst/>
                <a:latin typeface="Gill Sans MT" panose="020B0502020104020203" pitchFamily="34" charset="0"/>
                <a:ea typeface="Calibri" panose="020F0502020204030204" pitchFamily="34" charset="0"/>
                <a:cs typeface="Times New Roman" panose="02020603050405020304" pitchFamily="18" charset="0"/>
              </a:rPr>
              <a:t>Regime Overview HSE Document</a:t>
            </a:r>
          </a:p>
        </p:txBody>
      </p:sp>
      <p:grpSp>
        <p:nvGrpSpPr>
          <p:cNvPr id="4" name="Group 3">
            <a:extLst>
              <a:ext uri="{FF2B5EF4-FFF2-40B4-BE49-F238E27FC236}">
                <a16:creationId xmlns:a16="http://schemas.microsoft.com/office/drawing/2014/main" id="{9152E49F-1957-CAFF-E1DD-F60CAA76CF78}"/>
              </a:ext>
            </a:extLst>
          </p:cNvPr>
          <p:cNvGrpSpPr/>
          <p:nvPr/>
        </p:nvGrpSpPr>
        <p:grpSpPr>
          <a:xfrm>
            <a:off x="0" y="6109855"/>
            <a:ext cx="12192000" cy="748143"/>
            <a:chOff x="0" y="6109855"/>
            <a:chExt cx="12192000" cy="748143"/>
          </a:xfrm>
        </p:grpSpPr>
        <p:sp>
          <p:nvSpPr>
            <p:cNvPr id="5" name="Rectangle 4">
              <a:extLst>
                <a:ext uri="{FF2B5EF4-FFF2-40B4-BE49-F238E27FC236}">
                  <a16:creationId xmlns:a16="http://schemas.microsoft.com/office/drawing/2014/main" id="{270B3512-BA0A-B56D-348B-3DEE53714CE2}"/>
                </a:ext>
              </a:extLst>
            </p:cNvPr>
            <p:cNvSpPr/>
            <p:nvPr/>
          </p:nvSpPr>
          <p:spPr>
            <a:xfrm>
              <a:off x="0" y="6109855"/>
              <a:ext cx="12192000" cy="748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a:extLst>
                <a:ext uri="{FF2B5EF4-FFF2-40B4-BE49-F238E27FC236}">
                  <a16:creationId xmlns:a16="http://schemas.microsoft.com/office/drawing/2014/main" id="{02B304FD-5B30-F7DA-6D82-D4B217EE59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00740" y="6241667"/>
              <a:ext cx="1767519" cy="491644"/>
            </a:xfrm>
            <a:prstGeom prst="rect">
              <a:avLst/>
            </a:prstGeom>
          </p:spPr>
        </p:pic>
      </p:grpSp>
      <p:pic>
        <p:nvPicPr>
          <p:cNvPr id="7" name="Picture 6">
            <a:extLst>
              <a:ext uri="{FF2B5EF4-FFF2-40B4-BE49-F238E27FC236}">
                <a16:creationId xmlns:a16="http://schemas.microsoft.com/office/drawing/2014/main" id="{91E92FFF-83DC-3822-64F9-CECB3EAD43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00740" y="6196305"/>
            <a:ext cx="1767519" cy="611496"/>
          </a:xfrm>
          <a:prstGeom prst="rect">
            <a:avLst/>
          </a:prstGeom>
        </p:spPr>
      </p:pic>
    </p:spTree>
    <p:extLst>
      <p:ext uri="{BB962C8B-B14F-4D97-AF65-F5344CB8AC3E}">
        <p14:creationId xmlns:p14="http://schemas.microsoft.com/office/powerpoint/2010/main" val="2131795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819" y="355425"/>
            <a:ext cx="10777769" cy="1063435"/>
          </a:xfrm>
        </p:spPr>
        <p:txBody>
          <a:bodyPr>
            <a:normAutofit/>
          </a:bodyPr>
          <a:lstStyle/>
          <a:p>
            <a:r>
              <a:rPr lang="en-GB" sz="4000" b="1" dirty="0">
                <a:solidFill>
                  <a:srgbClr val="000000"/>
                </a:solidFill>
                <a:effectLst/>
                <a:latin typeface="Gill Sans MT" panose="020B0502020104020203" pitchFamily="34" charset="0"/>
                <a:ea typeface="Times New Roman" panose="02020603050405020304" pitchFamily="18" charset="0"/>
              </a:rPr>
              <a:t> Background and context</a:t>
            </a:r>
            <a:endParaRPr lang="en-GB" sz="4000" b="1" dirty="0">
              <a:effectLst/>
              <a:latin typeface="Gill Sans MT" panose="020B0502020104020203" pitchFamily="34" charset="0"/>
              <a:ea typeface="Calibri" panose="020F0502020204030204" pitchFamily="34" charset="0"/>
            </a:endParaRPr>
          </a:p>
        </p:txBody>
      </p:sp>
      <p:grpSp>
        <p:nvGrpSpPr>
          <p:cNvPr id="4" name="Group 3">
            <a:extLst>
              <a:ext uri="{FF2B5EF4-FFF2-40B4-BE49-F238E27FC236}">
                <a16:creationId xmlns:a16="http://schemas.microsoft.com/office/drawing/2014/main" id="{B9E7E6AD-FD6C-8D67-5623-2A4640A4E893}"/>
              </a:ext>
            </a:extLst>
          </p:cNvPr>
          <p:cNvGrpSpPr/>
          <p:nvPr/>
        </p:nvGrpSpPr>
        <p:grpSpPr>
          <a:xfrm>
            <a:off x="0" y="6109855"/>
            <a:ext cx="12192000" cy="748143"/>
            <a:chOff x="0" y="6109855"/>
            <a:chExt cx="12192000" cy="748143"/>
          </a:xfrm>
        </p:grpSpPr>
        <p:grpSp>
          <p:nvGrpSpPr>
            <p:cNvPr id="8" name="Group 7"/>
            <p:cNvGrpSpPr/>
            <p:nvPr/>
          </p:nvGrpSpPr>
          <p:grpSpPr>
            <a:xfrm>
              <a:off x="0" y="6109855"/>
              <a:ext cx="12192000" cy="748143"/>
              <a:chOff x="0" y="6109855"/>
              <a:chExt cx="12192000" cy="748143"/>
            </a:xfrm>
          </p:grpSpPr>
          <p:sp>
            <p:nvSpPr>
              <p:cNvPr id="9" name="Rectangle 8"/>
              <p:cNvSpPr/>
              <p:nvPr/>
            </p:nvSpPr>
            <p:spPr>
              <a:xfrm>
                <a:off x="0" y="6109855"/>
                <a:ext cx="12192000" cy="748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00740" y="6241667"/>
                <a:ext cx="1767519" cy="491644"/>
              </a:xfrm>
              <a:prstGeom prst="rect">
                <a:avLst/>
              </a:prstGeom>
            </p:spPr>
          </p:pic>
        </p:grpSp>
        <p:pic>
          <p:nvPicPr>
            <p:cNvPr id="7" name="Picture 6">
              <a:extLst>
                <a:ext uri="{FF2B5EF4-FFF2-40B4-BE49-F238E27FC236}">
                  <a16:creationId xmlns:a16="http://schemas.microsoft.com/office/drawing/2014/main" id="{337F42AC-E18F-4156-BC66-B0E7B5AB736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00740" y="6196305"/>
              <a:ext cx="1767519" cy="611496"/>
            </a:xfrm>
            <a:prstGeom prst="rect">
              <a:avLst/>
            </a:prstGeom>
          </p:spPr>
        </p:pic>
      </p:grpSp>
      <p:sp>
        <p:nvSpPr>
          <p:cNvPr id="12" name="TextBox 8">
            <a:extLst>
              <a:ext uri="{FF2B5EF4-FFF2-40B4-BE49-F238E27FC236}">
                <a16:creationId xmlns:a16="http://schemas.microsoft.com/office/drawing/2014/main" id="{6FF2D545-92AF-4E0F-9601-4257C0DC7404}"/>
              </a:ext>
            </a:extLst>
          </p:cNvPr>
          <p:cNvSpPr txBox="1">
            <a:spLocks noChangeArrowheads="1"/>
          </p:cNvSpPr>
          <p:nvPr/>
        </p:nvSpPr>
        <p:spPr bwMode="auto">
          <a:xfrm>
            <a:off x="480970" y="1418860"/>
            <a:ext cx="11230059" cy="4627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0" algn="just">
              <a:lnSpc>
                <a:spcPct val="106000"/>
              </a:lnSpc>
              <a:buNone/>
            </a:pPr>
            <a:r>
              <a:rPr lang="en-GB" sz="1800" b="1" dirty="0">
                <a:effectLst/>
                <a:latin typeface="Gill Sans MT" panose="020B0502020104020203" pitchFamily="34" charset="0"/>
                <a:ea typeface="Calibri" panose="020F0502020204030204" pitchFamily="34" charset="0"/>
                <a:cs typeface="Times New Roman" panose="02020603050405020304" pitchFamily="18" charset="0"/>
              </a:rPr>
              <a:t>Legislation -</a:t>
            </a:r>
            <a:r>
              <a:rPr lang="en-GB" sz="1800" dirty="0">
                <a:effectLst/>
                <a:latin typeface="Gill Sans MT" panose="020B0502020104020203" pitchFamily="34" charset="0"/>
                <a:ea typeface="Calibri" panose="020F0502020204030204" pitchFamily="34" charset="0"/>
                <a:cs typeface="Times New Roman" panose="02020603050405020304" pitchFamily="18" charset="0"/>
              </a:rPr>
              <a:t> Building Safety Act 2022 and </a:t>
            </a:r>
            <a:r>
              <a:rPr lang="en-GB" sz="1800" dirty="0">
                <a:latin typeface="Gill Sans MT" panose="020B0502020104020203" pitchFamily="34" charset="0"/>
                <a:ea typeface="Calibri" panose="020F0502020204030204" pitchFamily="34" charset="0"/>
                <a:cs typeface="Times New Roman" panose="02020603050405020304" pitchFamily="18" charset="0"/>
              </a:rPr>
              <a:t>Se</a:t>
            </a:r>
            <a:r>
              <a:rPr lang="en-GB" sz="1800" dirty="0">
                <a:effectLst/>
                <a:latin typeface="Gill Sans MT" panose="020B0502020104020203" pitchFamily="34" charset="0"/>
                <a:ea typeface="Calibri" panose="020F0502020204030204" pitchFamily="34" charset="0"/>
                <a:cs typeface="Times New Roman" panose="02020603050405020304" pitchFamily="18" charset="0"/>
              </a:rPr>
              <a:t>condary </a:t>
            </a:r>
            <a:r>
              <a:rPr lang="en-GB" sz="1800" dirty="0">
                <a:latin typeface="Gill Sans MT" panose="020B0502020104020203" pitchFamily="34" charset="0"/>
                <a:ea typeface="Calibri" panose="020F0502020204030204" pitchFamily="34" charset="0"/>
                <a:cs typeface="Times New Roman" panose="02020603050405020304" pitchFamily="18" charset="0"/>
              </a:rPr>
              <a:t>Legislation has been published with updates being released regularly (including existing regulations and amendments).</a:t>
            </a:r>
          </a:p>
          <a:p>
            <a:pPr lvl="0" algn="just">
              <a:lnSpc>
                <a:spcPct val="106000"/>
              </a:lnSpc>
              <a:buNone/>
            </a:pPr>
            <a:endParaRPr lang="en-GB" sz="1800" dirty="0">
              <a:effectLst/>
              <a:latin typeface="Gill Sans MT" panose="020B0502020104020203" pitchFamily="34" charset="0"/>
              <a:ea typeface="Calibri" panose="020F0502020204030204" pitchFamily="34" charset="0"/>
              <a:cs typeface="Times New Roman" panose="02020603050405020304" pitchFamily="18" charset="0"/>
            </a:endParaRPr>
          </a:p>
          <a:p>
            <a:pPr lvl="0" algn="just">
              <a:lnSpc>
                <a:spcPct val="106000"/>
              </a:lnSpc>
              <a:buNone/>
            </a:pPr>
            <a:r>
              <a:rPr lang="en-GB" sz="1800" b="1" dirty="0">
                <a:effectLst/>
                <a:latin typeface="Gill Sans MT" panose="020B0502020104020203" pitchFamily="34" charset="0"/>
                <a:ea typeface="Calibri" panose="020F0502020204030204" pitchFamily="34" charset="0"/>
                <a:cs typeface="Times New Roman" panose="02020603050405020304" pitchFamily="18" charset="0"/>
              </a:rPr>
              <a:t>CIAT Content Panel </a:t>
            </a:r>
            <a:r>
              <a:rPr lang="en-GB" sz="1800" dirty="0">
                <a:effectLst/>
                <a:latin typeface="Gill Sans MT" panose="020B0502020104020203" pitchFamily="34" charset="0"/>
                <a:ea typeface="Calibri" panose="020F0502020204030204" pitchFamily="34" charset="0"/>
                <a:cs typeface="Times New Roman" panose="02020603050405020304" pitchFamily="18" charset="0"/>
              </a:rPr>
              <a:t>and </a:t>
            </a:r>
            <a:r>
              <a:rPr lang="en-GB" sz="1800" b="1" dirty="0">
                <a:effectLst/>
                <a:latin typeface="Gill Sans MT" panose="020B0502020104020203" pitchFamily="34" charset="0"/>
                <a:ea typeface="Calibri" panose="020F0502020204030204" pitchFamily="34" charset="0"/>
                <a:cs typeface="Times New Roman" panose="02020603050405020304" pitchFamily="18" charset="0"/>
              </a:rPr>
              <a:t>Principal Designer (PD) Competency Steering Group </a:t>
            </a:r>
            <a:r>
              <a:rPr lang="en-GB" sz="1800" dirty="0">
                <a:effectLst/>
                <a:latin typeface="Gill Sans MT" panose="020B0502020104020203" pitchFamily="34" charset="0"/>
                <a:ea typeface="Calibri" panose="020F0502020204030204" pitchFamily="34" charset="0"/>
                <a:cs typeface="Times New Roman" panose="02020603050405020304" pitchFamily="18" charset="0"/>
              </a:rPr>
              <a:t>established in June 2023.</a:t>
            </a:r>
          </a:p>
          <a:p>
            <a:pPr lvl="0" algn="just">
              <a:lnSpc>
                <a:spcPct val="106000"/>
              </a:lnSpc>
              <a:buNone/>
            </a:pPr>
            <a:endParaRPr lang="en-GB" sz="1800" dirty="0">
              <a:effectLst/>
              <a:latin typeface="Gill Sans MT" panose="020B0502020104020203" pitchFamily="34" charset="0"/>
              <a:ea typeface="Calibri" panose="020F0502020204030204" pitchFamily="34" charset="0"/>
              <a:cs typeface="Times New Roman" panose="02020603050405020304" pitchFamily="18" charset="0"/>
            </a:endParaRPr>
          </a:p>
          <a:p>
            <a:pPr lvl="0" algn="just">
              <a:lnSpc>
                <a:spcPct val="106000"/>
              </a:lnSpc>
              <a:buNone/>
            </a:pPr>
            <a:r>
              <a:rPr lang="en-GB" sz="1800" b="1" dirty="0">
                <a:effectLst/>
                <a:latin typeface="Gill Sans MT" panose="020B0502020104020203" pitchFamily="34" charset="0"/>
                <a:ea typeface="Calibri" panose="020F0502020204030204" pitchFamily="34" charset="0"/>
                <a:cs typeface="Times New Roman" panose="02020603050405020304" pitchFamily="18" charset="0"/>
              </a:rPr>
              <a:t>Content Panel </a:t>
            </a:r>
            <a:r>
              <a:rPr lang="en-GB" sz="1800" dirty="0">
                <a:effectLst/>
                <a:latin typeface="Gill Sans MT" panose="020B0502020104020203" pitchFamily="34" charset="0"/>
                <a:ea typeface="Calibri" panose="020F0502020204030204" pitchFamily="34" charset="0"/>
                <a:cs typeface="Times New Roman" panose="02020603050405020304" pitchFamily="18" charset="0"/>
              </a:rPr>
              <a:t>summarises relevant information about the BSA and secondary legislation to populate the Building Safety Hub. </a:t>
            </a:r>
          </a:p>
          <a:p>
            <a:pPr lvl="0" algn="just">
              <a:lnSpc>
                <a:spcPct val="106000"/>
              </a:lnSpc>
              <a:buNone/>
            </a:pPr>
            <a:endParaRPr lang="en-GB" sz="1800" dirty="0">
              <a:effectLst/>
              <a:latin typeface="Gill Sans MT" panose="020B0502020104020203" pitchFamily="34" charset="0"/>
              <a:ea typeface="Calibri" panose="020F0502020204030204" pitchFamily="34" charset="0"/>
              <a:cs typeface="Times New Roman" panose="02020603050405020304" pitchFamily="18" charset="0"/>
            </a:endParaRPr>
          </a:p>
          <a:p>
            <a:pPr lvl="0" algn="just">
              <a:lnSpc>
                <a:spcPct val="106000"/>
              </a:lnSpc>
              <a:buNone/>
            </a:pPr>
            <a:r>
              <a:rPr lang="en-GB" sz="1800" b="1" dirty="0">
                <a:effectLst/>
                <a:latin typeface="Gill Sans MT" panose="020B0502020104020203" pitchFamily="34" charset="0"/>
                <a:ea typeface="Calibri" panose="020F0502020204030204" pitchFamily="34" charset="0"/>
                <a:cs typeface="Times New Roman" panose="02020603050405020304" pitchFamily="18" charset="0"/>
              </a:rPr>
              <a:t>PD Competency Steering Group </a:t>
            </a:r>
            <a:r>
              <a:rPr lang="en-GB" sz="1800" dirty="0">
                <a:effectLst/>
                <a:latin typeface="Gill Sans MT" panose="020B0502020104020203" pitchFamily="34" charset="0"/>
                <a:ea typeface="Calibri" panose="020F0502020204030204" pitchFamily="34" charset="0"/>
                <a:cs typeface="Times New Roman" panose="02020603050405020304" pitchFamily="18" charset="0"/>
              </a:rPr>
              <a:t>is tasked with developing CIAT’s PD Register for Chartered Architectural Technologists to  demonstrate competence to work on HRBs (primarily), along with complex and other building typologies.</a:t>
            </a:r>
          </a:p>
          <a:p>
            <a:pPr lvl="0" algn="just">
              <a:lnSpc>
                <a:spcPct val="106000"/>
              </a:lnSpc>
              <a:buNone/>
            </a:pPr>
            <a:endParaRPr lang="en-GB" sz="1800" dirty="0">
              <a:effectLst/>
              <a:latin typeface="Gill Sans MT" panose="020B0502020104020203" pitchFamily="34" charset="0"/>
              <a:ea typeface="Calibri" panose="020F0502020204030204" pitchFamily="34" charset="0"/>
              <a:cs typeface="Times New Roman" panose="02020603050405020304" pitchFamily="18" charset="0"/>
            </a:endParaRPr>
          </a:p>
          <a:p>
            <a:pPr lvl="0" algn="just">
              <a:lnSpc>
                <a:spcPct val="106000"/>
              </a:lnSpc>
              <a:buNone/>
            </a:pPr>
            <a:r>
              <a:rPr lang="en-GB" sz="1800" dirty="0">
                <a:latin typeface="Gill Sans MT" panose="020B0502020104020203" pitchFamily="34" charset="0"/>
                <a:ea typeface="Calibri" panose="020F0502020204030204" pitchFamily="34" charset="0"/>
                <a:cs typeface="Times New Roman" panose="02020603050405020304" pitchFamily="18" charset="0"/>
              </a:rPr>
              <a:t>Establishing requirements for CIAT members and affiliates as designers generally and creating Principal Designer Registers. </a:t>
            </a:r>
            <a:endParaRPr lang="en-GB" sz="2400" dirty="0">
              <a:effectLst/>
              <a:latin typeface="Gill Sans MT" panose="020B05020201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4606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14AFE-EDED-4DDC-BAB1-3C186A3911C7}"/>
              </a:ext>
            </a:extLst>
          </p:cNvPr>
          <p:cNvSpPr>
            <a:spLocks noGrp="1"/>
          </p:cNvSpPr>
          <p:nvPr>
            <p:ph type="title"/>
          </p:nvPr>
        </p:nvSpPr>
        <p:spPr>
          <a:xfrm>
            <a:off x="355313" y="239264"/>
            <a:ext cx="11522921" cy="1325563"/>
          </a:xfrm>
        </p:spPr>
        <p:txBody>
          <a:bodyPr>
            <a:normAutofit/>
          </a:bodyPr>
          <a:lstStyle/>
          <a:p>
            <a:r>
              <a:rPr lang="en-GB" sz="4000" b="1" dirty="0">
                <a:latin typeface="Gill Sans MT" panose="020B0502020104020203" pitchFamily="34" charset="0"/>
              </a:rPr>
              <a:t>Representation on PD Competency Steering Group</a:t>
            </a:r>
          </a:p>
        </p:txBody>
      </p:sp>
      <p:sp>
        <p:nvSpPr>
          <p:cNvPr id="3" name="Content Placeholder 2">
            <a:extLst>
              <a:ext uri="{FF2B5EF4-FFF2-40B4-BE49-F238E27FC236}">
                <a16:creationId xmlns:a16="http://schemas.microsoft.com/office/drawing/2014/main" id="{C593AD1B-0AE8-0698-3F31-85A8D1401E22}"/>
              </a:ext>
            </a:extLst>
          </p:cNvPr>
          <p:cNvSpPr>
            <a:spLocks noGrp="1"/>
          </p:cNvSpPr>
          <p:nvPr>
            <p:ph idx="1"/>
          </p:nvPr>
        </p:nvSpPr>
        <p:spPr>
          <a:xfrm>
            <a:off x="746589" y="1639317"/>
            <a:ext cx="11038726" cy="3969001"/>
          </a:xfrm>
        </p:spPr>
        <p:txBody>
          <a:bodyPr>
            <a:normAutofit fontScale="92500" lnSpcReduction="10000"/>
          </a:bodyPr>
          <a:lstStyle/>
          <a:p>
            <a:pPr algn="just">
              <a:lnSpc>
                <a:spcPct val="107000"/>
              </a:lnSpc>
              <a:spcAft>
                <a:spcPts val="800"/>
              </a:spcAft>
            </a:pPr>
            <a:r>
              <a:rPr lang="en-GB" b="1" dirty="0">
                <a:latin typeface="Gill Sans MT" panose="020B0502020104020203" pitchFamily="34" charset="0"/>
                <a:ea typeface="Calibri" panose="020F0502020204030204" pitchFamily="34" charset="0"/>
                <a:cs typeface="Times New Roman" panose="02020603050405020304" pitchFamily="18" charset="0"/>
              </a:rPr>
              <a:t>Honorary Officers </a:t>
            </a:r>
            <a:r>
              <a:rPr lang="en-GB" dirty="0">
                <a:latin typeface="Gill Sans MT" panose="020B0502020104020203" pitchFamily="34" charset="0"/>
                <a:ea typeface="Calibri" panose="020F0502020204030204" pitchFamily="34" charset="0"/>
                <a:cs typeface="Times New Roman" panose="02020603050405020304" pitchFamily="18" charset="0"/>
              </a:rPr>
              <a:t>(President, President Elect/Immediate Past President, Vice-Presidents Practice, Technical and Education)</a:t>
            </a:r>
          </a:p>
          <a:p>
            <a:pPr algn="just">
              <a:lnSpc>
                <a:spcPct val="107000"/>
              </a:lnSpc>
              <a:spcAft>
                <a:spcPts val="800"/>
              </a:spcAft>
            </a:pPr>
            <a:r>
              <a:rPr lang="en-GB" b="1" dirty="0">
                <a:latin typeface="Gill Sans MT" panose="020B0502020104020203" pitchFamily="34" charset="0"/>
                <a:ea typeface="Calibri" panose="020F0502020204030204" pitchFamily="34" charset="0"/>
                <a:cs typeface="Times New Roman" panose="02020603050405020304" pitchFamily="18" charset="0"/>
              </a:rPr>
              <a:t>Practices</a:t>
            </a:r>
            <a:r>
              <a:rPr lang="en-GB" dirty="0">
                <a:latin typeface="Gill Sans MT" panose="020B0502020104020203" pitchFamily="34" charset="0"/>
                <a:ea typeface="Calibri" panose="020F0502020204030204" pitchFamily="34" charset="0"/>
                <a:cs typeface="Times New Roman" panose="02020603050405020304" pitchFamily="18" charset="0"/>
              </a:rPr>
              <a:t> BPTW, P+HS, DLA, Bailey Partnership, Jacobs, Corstorphine + Wright, Building Workspace Solutions, Stride </a:t>
            </a:r>
            <a:r>
              <a:rPr lang="en-GB" dirty="0" err="1">
                <a:latin typeface="Gill Sans MT" panose="020B0502020104020203" pitchFamily="34" charset="0"/>
                <a:ea typeface="Calibri" panose="020F0502020204030204" pitchFamily="34" charset="0"/>
                <a:cs typeface="Times New Roman" panose="02020603050405020304" pitchFamily="18" charset="0"/>
              </a:rPr>
              <a:t>Treglown</a:t>
            </a:r>
            <a:r>
              <a:rPr lang="en-GB" dirty="0">
                <a:latin typeface="Gill Sans MT" panose="020B0502020104020203" pitchFamily="34" charset="0"/>
                <a:ea typeface="Calibri" panose="020F0502020204030204" pitchFamily="34" charset="0"/>
                <a:cs typeface="Times New Roman" panose="02020603050405020304" pitchFamily="18" charset="0"/>
              </a:rPr>
              <a:t>, BSBG, Gardiner &amp; Theobald, Griffin Fox Ltd, </a:t>
            </a:r>
            <a:r>
              <a:rPr lang="en-GB" dirty="0" err="1">
                <a:latin typeface="Gill Sans MT" panose="020B0502020104020203" pitchFamily="34" charset="0"/>
                <a:ea typeface="Calibri" panose="020F0502020204030204" pitchFamily="34" charset="0"/>
                <a:cs typeface="Times New Roman" panose="02020603050405020304" pitchFamily="18" charset="0"/>
              </a:rPr>
              <a:t>Pentan</a:t>
            </a:r>
            <a:r>
              <a:rPr lang="en-GB" dirty="0">
                <a:latin typeface="Gill Sans MT" panose="020B0502020104020203" pitchFamily="34" charset="0"/>
                <a:ea typeface="Calibri" panose="020F0502020204030204" pitchFamily="34" charset="0"/>
                <a:cs typeface="Times New Roman" panose="02020603050405020304" pitchFamily="18" charset="0"/>
              </a:rPr>
              <a:t> and Mount Anvil</a:t>
            </a:r>
          </a:p>
          <a:p>
            <a:pPr algn="just">
              <a:lnSpc>
                <a:spcPct val="107000"/>
              </a:lnSpc>
              <a:spcAft>
                <a:spcPts val="800"/>
              </a:spcAft>
            </a:pPr>
            <a:r>
              <a:rPr lang="en-GB" b="1" dirty="0">
                <a:latin typeface="Gill Sans MT" panose="020B0502020104020203" pitchFamily="34" charset="0"/>
                <a:ea typeface="Calibri" panose="020F0502020204030204" pitchFamily="34" charset="0"/>
                <a:cs typeface="Times New Roman" panose="02020603050405020304" pitchFamily="18" charset="0"/>
              </a:rPr>
              <a:t>CIAT Directors </a:t>
            </a:r>
            <a:r>
              <a:rPr lang="en-GB" dirty="0">
                <a:latin typeface="Gill Sans MT" panose="020B0502020104020203" pitchFamily="34" charset="0"/>
                <a:ea typeface="Calibri" panose="020F0502020204030204" pitchFamily="34" charset="0"/>
                <a:cs typeface="Times New Roman" panose="02020603050405020304" pitchFamily="18" charset="0"/>
              </a:rPr>
              <a:t>– Education, Membership and Practice &amp; Technical Departments</a:t>
            </a:r>
          </a:p>
          <a:p>
            <a:pPr algn="just">
              <a:lnSpc>
                <a:spcPct val="107000"/>
              </a:lnSpc>
              <a:spcAft>
                <a:spcPts val="800"/>
              </a:spcAft>
            </a:pPr>
            <a:r>
              <a:rPr lang="en-GB" b="1" dirty="0">
                <a:latin typeface="Gill Sans MT" panose="020B0502020104020203" pitchFamily="34" charset="0"/>
                <a:ea typeface="Calibri" panose="020F0502020204030204" pitchFamily="34" charset="0"/>
                <a:cs typeface="Times New Roman" panose="02020603050405020304" pitchFamily="18" charset="0"/>
              </a:rPr>
              <a:t>UK representation </a:t>
            </a:r>
          </a:p>
        </p:txBody>
      </p:sp>
      <p:grpSp>
        <p:nvGrpSpPr>
          <p:cNvPr id="5" name="Group 4">
            <a:extLst>
              <a:ext uri="{FF2B5EF4-FFF2-40B4-BE49-F238E27FC236}">
                <a16:creationId xmlns:a16="http://schemas.microsoft.com/office/drawing/2014/main" id="{3AB64110-BD3A-BCF5-A28E-876B2369FBD5}"/>
              </a:ext>
            </a:extLst>
          </p:cNvPr>
          <p:cNvGrpSpPr/>
          <p:nvPr/>
        </p:nvGrpSpPr>
        <p:grpSpPr>
          <a:xfrm>
            <a:off x="0" y="6109855"/>
            <a:ext cx="12192000" cy="748143"/>
            <a:chOff x="0" y="6109855"/>
            <a:chExt cx="12192000" cy="748143"/>
          </a:xfrm>
        </p:grpSpPr>
        <p:grpSp>
          <p:nvGrpSpPr>
            <p:cNvPr id="6" name="Group 5">
              <a:extLst>
                <a:ext uri="{FF2B5EF4-FFF2-40B4-BE49-F238E27FC236}">
                  <a16:creationId xmlns:a16="http://schemas.microsoft.com/office/drawing/2014/main" id="{4C591A43-372E-4130-63A3-FF02B2F09E11}"/>
                </a:ext>
              </a:extLst>
            </p:cNvPr>
            <p:cNvGrpSpPr/>
            <p:nvPr/>
          </p:nvGrpSpPr>
          <p:grpSpPr>
            <a:xfrm>
              <a:off x="0" y="6109855"/>
              <a:ext cx="12192000" cy="748143"/>
              <a:chOff x="0" y="6109855"/>
              <a:chExt cx="12192000" cy="748143"/>
            </a:xfrm>
          </p:grpSpPr>
          <p:sp>
            <p:nvSpPr>
              <p:cNvPr id="8" name="Rectangle 7">
                <a:extLst>
                  <a:ext uri="{FF2B5EF4-FFF2-40B4-BE49-F238E27FC236}">
                    <a16:creationId xmlns:a16="http://schemas.microsoft.com/office/drawing/2014/main" id="{59F65C3D-F63F-9657-EF81-2BD688AC49E2}"/>
                  </a:ext>
                </a:extLst>
              </p:cNvPr>
              <p:cNvSpPr/>
              <p:nvPr/>
            </p:nvSpPr>
            <p:spPr>
              <a:xfrm>
                <a:off x="0" y="6109855"/>
                <a:ext cx="12192000" cy="748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a:extLst>
                  <a:ext uri="{FF2B5EF4-FFF2-40B4-BE49-F238E27FC236}">
                    <a16:creationId xmlns:a16="http://schemas.microsoft.com/office/drawing/2014/main" id="{1E6F1605-9DD7-72C6-81E3-C73303CCA0D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00740" y="6241667"/>
                <a:ext cx="1767519" cy="491644"/>
              </a:xfrm>
              <a:prstGeom prst="rect">
                <a:avLst/>
              </a:prstGeom>
            </p:spPr>
          </p:pic>
        </p:grpSp>
        <p:pic>
          <p:nvPicPr>
            <p:cNvPr id="7" name="Picture 6">
              <a:extLst>
                <a:ext uri="{FF2B5EF4-FFF2-40B4-BE49-F238E27FC236}">
                  <a16:creationId xmlns:a16="http://schemas.microsoft.com/office/drawing/2014/main" id="{30A1B6A6-6605-4D2E-739A-EBDDB27913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00740" y="6196305"/>
              <a:ext cx="1767519" cy="611496"/>
            </a:xfrm>
            <a:prstGeom prst="rect">
              <a:avLst/>
            </a:prstGeom>
          </p:spPr>
        </p:pic>
      </p:grpSp>
    </p:spTree>
    <p:extLst>
      <p:ext uri="{BB962C8B-B14F-4D97-AF65-F5344CB8AC3E}">
        <p14:creationId xmlns:p14="http://schemas.microsoft.com/office/powerpoint/2010/main" val="3363401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14AFE-EDED-4DDC-BAB1-3C186A3911C7}"/>
              </a:ext>
            </a:extLst>
          </p:cNvPr>
          <p:cNvSpPr>
            <a:spLocks noGrp="1"/>
          </p:cNvSpPr>
          <p:nvPr>
            <p:ph type="title"/>
          </p:nvPr>
        </p:nvSpPr>
        <p:spPr>
          <a:xfrm>
            <a:off x="355314" y="239264"/>
            <a:ext cx="10515600" cy="1325563"/>
          </a:xfrm>
        </p:spPr>
        <p:txBody>
          <a:bodyPr>
            <a:normAutofit/>
          </a:bodyPr>
          <a:lstStyle/>
          <a:p>
            <a:r>
              <a:rPr lang="en-GB" sz="4000" b="1" dirty="0">
                <a:latin typeface="Gill Sans MT" panose="020B0502020104020203" pitchFamily="34" charset="0"/>
              </a:rPr>
              <a:t>PD Competency Steering Group Terms of Reference (</a:t>
            </a:r>
            <a:r>
              <a:rPr lang="en-GB" sz="4000" b="1" dirty="0" err="1">
                <a:latin typeface="Gill Sans MT" panose="020B0502020104020203" pitchFamily="34" charset="0"/>
              </a:rPr>
              <a:t>ToRs</a:t>
            </a:r>
            <a:r>
              <a:rPr lang="en-GB" sz="4000" b="1" dirty="0">
                <a:latin typeface="Gill Sans MT" panose="020B0502020104020203" pitchFamily="34" charset="0"/>
              </a:rPr>
              <a:t>) </a:t>
            </a:r>
          </a:p>
        </p:txBody>
      </p:sp>
      <p:sp>
        <p:nvSpPr>
          <p:cNvPr id="3" name="Content Placeholder 2">
            <a:extLst>
              <a:ext uri="{FF2B5EF4-FFF2-40B4-BE49-F238E27FC236}">
                <a16:creationId xmlns:a16="http://schemas.microsoft.com/office/drawing/2014/main" id="{C593AD1B-0AE8-0698-3F31-85A8D1401E22}"/>
              </a:ext>
            </a:extLst>
          </p:cNvPr>
          <p:cNvSpPr>
            <a:spLocks noGrp="1"/>
          </p:cNvSpPr>
          <p:nvPr>
            <p:ph idx="1"/>
          </p:nvPr>
        </p:nvSpPr>
        <p:spPr>
          <a:xfrm>
            <a:off x="141671" y="2031091"/>
            <a:ext cx="11038726" cy="3518064"/>
          </a:xfrm>
        </p:spPr>
        <p:txBody>
          <a:bodyPr>
            <a:noAutofit/>
          </a:bodyPr>
          <a:lstStyle/>
          <a:p>
            <a:pPr lvl="1">
              <a:tabLst>
                <a:tab pos="457200" algn="l"/>
              </a:tabLst>
            </a:pPr>
            <a:r>
              <a:rPr lang="en-GB" sz="3200" dirty="0">
                <a:effectLst/>
                <a:latin typeface="Calibri" panose="020F0502020204030204" pitchFamily="34" charset="0"/>
                <a:ea typeface="Times New Roman" panose="02020603050405020304" pitchFamily="18" charset="0"/>
                <a:cs typeface="Segoe UI" panose="020B0502040204020203" pitchFamily="34" charset="0"/>
              </a:rPr>
              <a:t>Read and interpret the BSA, and what it means to AT professionals working on HRBs </a:t>
            </a:r>
            <a:r>
              <a:rPr lang="en-GB" sz="3200" b="1" u="sng" dirty="0">
                <a:effectLst/>
                <a:latin typeface="Calibri" panose="020F0502020204030204" pitchFamily="34" charset="0"/>
                <a:ea typeface="Times New Roman" panose="02020603050405020304" pitchFamily="18" charset="0"/>
                <a:cs typeface="Segoe UI" panose="020B0502040204020203" pitchFamily="34" charset="0"/>
              </a:rPr>
              <a:t>and non HRBs </a:t>
            </a:r>
            <a:r>
              <a:rPr lang="en-GB" sz="3200" dirty="0">
                <a:effectLst/>
                <a:latin typeface="Calibri" panose="020F0502020204030204" pitchFamily="34" charset="0"/>
                <a:ea typeface="Times New Roman" panose="02020603050405020304" pitchFamily="18" charset="0"/>
                <a:cs typeface="Segoe UI" panose="020B0502040204020203" pitchFamily="34" charset="0"/>
              </a:rPr>
              <a:t>(all design roles as identified in secondary legislation).</a:t>
            </a:r>
            <a:endParaRPr lang="en-GB" sz="3200" dirty="0">
              <a:effectLst/>
              <a:latin typeface="Times New Roman" panose="02020603050405020304" pitchFamily="18" charset="0"/>
              <a:ea typeface="Times New Roman" panose="02020603050405020304" pitchFamily="18" charset="0"/>
            </a:endParaRPr>
          </a:p>
          <a:p>
            <a:pPr lvl="1"/>
            <a:r>
              <a:rPr lang="en-GB" sz="3200" dirty="0">
                <a:effectLst/>
                <a:latin typeface="Calibri" panose="020F0502020204030204" pitchFamily="34" charset="0"/>
                <a:ea typeface="Calibri" panose="020F0502020204030204" pitchFamily="34" charset="0"/>
                <a:cs typeface="Segoe UI" panose="020B0502040204020203" pitchFamily="34" charset="0"/>
              </a:rPr>
              <a:t>Develop CIAT's BSA PD Register based on industry and legislative requirements, including eligibility and assessment criteria, and associated documentation and processes.</a:t>
            </a:r>
          </a:p>
          <a:p>
            <a:pPr lvl="1"/>
            <a:r>
              <a:rPr lang="en-GB" sz="3200" dirty="0">
                <a:latin typeface="Calibri" panose="020F0502020204030204" pitchFamily="34" charset="0"/>
                <a:ea typeface="Calibri" panose="020F0502020204030204" pitchFamily="34" charset="0"/>
                <a:cs typeface="Segoe UI" panose="020B0502040204020203" pitchFamily="34" charset="0"/>
              </a:rPr>
              <a:t>Set criteria for CPD for all practising members and affiliates.</a:t>
            </a:r>
          </a:p>
        </p:txBody>
      </p:sp>
      <p:grpSp>
        <p:nvGrpSpPr>
          <p:cNvPr id="5" name="Group 4">
            <a:extLst>
              <a:ext uri="{FF2B5EF4-FFF2-40B4-BE49-F238E27FC236}">
                <a16:creationId xmlns:a16="http://schemas.microsoft.com/office/drawing/2014/main" id="{3AB64110-BD3A-BCF5-A28E-876B2369FBD5}"/>
              </a:ext>
            </a:extLst>
          </p:cNvPr>
          <p:cNvGrpSpPr/>
          <p:nvPr/>
        </p:nvGrpSpPr>
        <p:grpSpPr>
          <a:xfrm>
            <a:off x="0" y="6109855"/>
            <a:ext cx="12192000" cy="748143"/>
            <a:chOff x="0" y="6109855"/>
            <a:chExt cx="12192000" cy="748143"/>
          </a:xfrm>
        </p:grpSpPr>
        <p:grpSp>
          <p:nvGrpSpPr>
            <p:cNvPr id="6" name="Group 5">
              <a:extLst>
                <a:ext uri="{FF2B5EF4-FFF2-40B4-BE49-F238E27FC236}">
                  <a16:creationId xmlns:a16="http://schemas.microsoft.com/office/drawing/2014/main" id="{4C591A43-372E-4130-63A3-FF02B2F09E11}"/>
                </a:ext>
              </a:extLst>
            </p:cNvPr>
            <p:cNvGrpSpPr/>
            <p:nvPr/>
          </p:nvGrpSpPr>
          <p:grpSpPr>
            <a:xfrm>
              <a:off x="0" y="6109855"/>
              <a:ext cx="12192000" cy="748143"/>
              <a:chOff x="0" y="6109855"/>
              <a:chExt cx="12192000" cy="748143"/>
            </a:xfrm>
          </p:grpSpPr>
          <p:sp>
            <p:nvSpPr>
              <p:cNvPr id="8" name="Rectangle 7">
                <a:extLst>
                  <a:ext uri="{FF2B5EF4-FFF2-40B4-BE49-F238E27FC236}">
                    <a16:creationId xmlns:a16="http://schemas.microsoft.com/office/drawing/2014/main" id="{59F65C3D-F63F-9657-EF81-2BD688AC49E2}"/>
                  </a:ext>
                </a:extLst>
              </p:cNvPr>
              <p:cNvSpPr/>
              <p:nvPr/>
            </p:nvSpPr>
            <p:spPr>
              <a:xfrm>
                <a:off x="0" y="6109855"/>
                <a:ext cx="12192000" cy="748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a:extLst>
                  <a:ext uri="{FF2B5EF4-FFF2-40B4-BE49-F238E27FC236}">
                    <a16:creationId xmlns:a16="http://schemas.microsoft.com/office/drawing/2014/main" id="{1E6F1605-9DD7-72C6-81E3-C73303CCA0D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00740" y="6241667"/>
                <a:ext cx="1767519" cy="491644"/>
              </a:xfrm>
              <a:prstGeom prst="rect">
                <a:avLst/>
              </a:prstGeom>
            </p:spPr>
          </p:pic>
        </p:grpSp>
        <p:pic>
          <p:nvPicPr>
            <p:cNvPr id="7" name="Picture 6">
              <a:extLst>
                <a:ext uri="{FF2B5EF4-FFF2-40B4-BE49-F238E27FC236}">
                  <a16:creationId xmlns:a16="http://schemas.microsoft.com/office/drawing/2014/main" id="{30A1B6A6-6605-4D2E-739A-EBDDB27913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00740" y="6196305"/>
              <a:ext cx="1767519" cy="611496"/>
            </a:xfrm>
            <a:prstGeom prst="rect">
              <a:avLst/>
            </a:prstGeom>
          </p:spPr>
        </p:pic>
      </p:grpSp>
    </p:spTree>
    <p:extLst>
      <p:ext uri="{BB962C8B-B14F-4D97-AF65-F5344CB8AC3E}">
        <p14:creationId xmlns:p14="http://schemas.microsoft.com/office/powerpoint/2010/main" val="254074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14AFE-EDED-4DDC-BAB1-3C186A3911C7}"/>
              </a:ext>
            </a:extLst>
          </p:cNvPr>
          <p:cNvSpPr>
            <a:spLocks noGrp="1"/>
          </p:cNvSpPr>
          <p:nvPr>
            <p:ph type="title"/>
          </p:nvPr>
        </p:nvSpPr>
        <p:spPr>
          <a:xfrm>
            <a:off x="355314" y="239264"/>
            <a:ext cx="10515600" cy="1325563"/>
          </a:xfrm>
        </p:spPr>
        <p:txBody>
          <a:bodyPr>
            <a:normAutofit/>
          </a:bodyPr>
          <a:lstStyle/>
          <a:p>
            <a:r>
              <a:rPr lang="en-GB" sz="3200" b="1" dirty="0">
                <a:latin typeface="Gill Sans MT" panose="020B0502020104020203" pitchFamily="34" charset="0"/>
              </a:rPr>
              <a:t>The Steering Group is in the process of:</a:t>
            </a:r>
          </a:p>
        </p:txBody>
      </p:sp>
      <p:sp>
        <p:nvSpPr>
          <p:cNvPr id="3" name="Content Placeholder 2">
            <a:extLst>
              <a:ext uri="{FF2B5EF4-FFF2-40B4-BE49-F238E27FC236}">
                <a16:creationId xmlns:a16="http://schemas.microsoft.com/office/drawing/2014/main" id="{C593AD1B-0AE8-0698-3F31-85A8D1401E22}"/>
              </a:ext>
            </a:extLst>
          </p:cNvPr>
          <p:cNvSpPr>
            <a:spLocks noGrp="1"/>
          </p:cNvSpPr>
          <p:nvPr>
            <p:ph idx="1"/>
          </p:nvPr>
        </p:nvSpPr>
        <p:spPr>
          <a:xfrm>
            <a:off x="254000" y="1610189"/>
            <a:ext cx="11361363" cy="3969001"/>
          </a:xfrm>
        </p:spPr>
        <p:txBody>
          <a:bodyPr>
            <a:normAutofit/>
          </a:bodyPr>
          <a:lstStyle/>
          <a:p>
            <a:pPr algn="just">
              <a:lnSpc>
                <a:spcPct val="107000"/>
              </a:lnSpc>
              <a:spcAft>
                <a:spcPts val="800"/>
              </a:spcAft>
            </a:pPr>
            <a:r>
              <a:rPr lang="en-GB" dirty="0">
                <a:latin typeface="Gill Sans MT" panose="020B0502020104020203" pitchFamily="34" charset="0"/>
                <a:ea typeface="Calibri" panose="020F0502020204030204" pitchFamily="34" charset="0"/>
                <a:cs typeface="Times New Roman" panose="02020603050405020304" pitchFamily="18" charset="0"/>
              </a:rPr>
              <a:t>establishing competence performance criteria</a:t>
            </a:r>
          </a:p>
          <a:p>
            <a:pPr algn="just">
              <a:lnSpc>
                <a:spcPct val="107000"/>
              </a:lnSpc>
              <a:spcAft>
                <a:spcPts val="800"/>
              </a:spcAft>
            </a:pPr>
            <a:r>
              <a:rPr lang="en-GB" dirty="0">
                <a:latin typeface="Gill Sans MT" panose="020B0502020104020203" pitchFamily="34" charset="0"/>
                <a:ea typeface="Calibri" panose="020F0502020204030204" pitchFamily="34" charset="0"/>
                <a:cs typeface="Times New Roman" panose="02020603050405020304" pitchFamily="18" charset="0"/>
              </a:rPr>
              <a:t>determining what is proportionate and required of Chartered ATs to submit to demonstrate competence </a:t>
            </a:r>
          </a:p>
          <a:p>
            <a:pPr algn="just">
              <a:lnSpc>
                <a:spcPct val="107000"/>
              </a:lnSpc>
              <a:spcAft>
                <a:spcPts val="800"/>
              </a:spcAft>
            </a:pPr>
            <a:r>
              <a:rPr lang="en-GB" dirty="0">
                <a:latin typeface="Gill Sans MT" panose="020B0502020104020203" pitchFamily="34" charset="0"/>
                <a:ea typeface="Calibri" panose="020F0502020204030204" pitchFamily="34" charset="0"/>
                <a:cs typeface="Times New Roman" panose="02020603050405020304" pitchFamily="18" charset="0"/>
              </a:rPr>
              <a:t>considering a suitable model to assess competence</a:t>
            </a:r>
          </a:p>
          <a:p>
            <a:pPr algn="just">
              <a:lnSpc>
                <a:spcPct val="107000"/>
              </a:lnSpc>
              <a:spcAft>
                <a:spcPts val="800"/>
              </a:spcAft>
            </a:pPr>
            <a:r>
              <a:rPr lang="en-GB" dirty="0">
                <a:latin typeface="Gill Sans MT" panose="020B0502020104020203" pitchFamily="34" charset="0"/>
                <a:ea typeface="Calibri" panose="020F0502020204030204" pitchFamily="34" charset="0"/>
                <a:cs typeface="Times New Roman" panose="02020603050405020304" pitchFamily="18" charset="0"/>
              </a:rPr>
              <a:t>evaluating CPD criteria for all practising members and affiliates.</a:t>
            </a:r>
          </a:p>
          <a:p>
            <a:pPr marL="0" indent="0" algn="just">
              <a:lnSpc>
                <a:spcPct val="107000"/>
              </a:lnSpc>
              <a:spcAft>
                <a:spcPts val="800"/>
              </a:spcAft>
              <a:buNone/>
            </a:pPr>
            <a:endParaRPr lang="en-GB" sz="2000" i="1" dirty="0">
              <a:solidFill>
                <a:srgbClr val="FF0000"/>
              </a:solidFill>
              <a:latin typeface="Gill Sans MT" panose="020B0502020104020203" pitchFamily="34" charset="0"/>
            </a:endParaRPr>
          </a:p>
        </p:txBody>
      </p:sp>
      <p:grpSp>
        <p:nvGrpSpPr>
          <p:cNvPr id="5" name="Group 4">
            <a:extLst>
              <a:ext uri="{FF2B5EF4-FFF2-40B4-BE49-F238E27FC236}">
                <a16:creationId xmlns:a16="http://schemas.microsoft.com/office/drawing/2014/main" id="{3AB64110-BD3A-BCF5-A28E-876B2369FBD5}"/>
              </a:ext>
            </a:extLst>
          </p:cNvPr>
          <p:cNvGrpSpPr/>
          <p:nvPr/>
        </p:nvGrpSpPr>
        <p:grpSpPr>
          <a:xfrm>
            <a:off x="0" y="6109855"/>
            <a:ext cx="12192000" cy="748143"/>
            <a:chOff x="0" y="6109855"/>
            <a:chExt cx="12192000" cy="748143"/>
          </a:xfrm>
        </p:grpSpPr>
        <p:grpSp>
          <p:nvGrpSpPr>
            <p:cNvPr id="6" name="Group 5">
              <a:extLst>
                <a:ext uri="{FF2B5EF4-FFF2-40B4-BE49-F238E27FC236}">
                  <a16:creationId xmlns:a16="http://schemas.microsoft.com/office/drawing/2014/main" id="{4C591A43-372E-4130-63A3-FF02B2F09E11}"/>
                </a:ext>
              </a:extLst>
            </p:cNvPr>
            <p:cNvGrpSpPr/>
            <p:nvPr/>
          </p:nvGrpSpPr>
          <p:grpSpPr>
            <a:xfrm>
              <a:off x="0" y="6109855"/>
              <a:ext cx="12192000" cy="748143"/>
              <a:chOff x="0" y="6109855"/>
              <a:chExt cx="12192000" cy="748143"/>
            </a:xfrm>
          </p:grpSpPr>
          <p:sp>
            <p:nvSpPr>
              <p:cNvPr id="8" name="Rectangle 7">
                <a:extLst>
                  <a:ext uri="{FF2B5EF4-FFF2-40B4-BE49-F238E27FC236}">
                    <a16:creationId xmlns:a16="http://schemas.microsoft.com/office/drawing/2014/main" id="{59F65C3D-F63F-9657-EF81-2BD688AC49E2}"/>
                  </a:ext>
                </a:extLst>
              </p:cNvPr>
              <p:cNvSpPr/>
              <p:nvPr/>
            </p:nvSpPr>
            <p:spPr>
              <a:xfrm>
                <a:off x="0" y="6109855"/>
                <a:ext cx="12192000" cy="748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a:extLst>
                  <a:ext uri="{FF2B5EF4-FFF2-40B4-BE49-F238E27FC236}">
                    <a16:creationId xmlns:a16="http://schemas.microsoft.com/office/drawing/2014/main" id="{1E6F1605-9DD7-72C6-81E3-C73303CCA0D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00740" y="6241667"/>
                <a:ext cx="1767519" cy="491644"/>
              </a:xfrm>
              <a:prstGeom prst="rect">
                <a:avLst/>
              </a:prstGeom>
            </p:spPr>
          </p:pic>
        </p:grpSp>
        <p:pic>
          <p:nvPicPr>
            <p:cNvPr id="7" name="Picture 6">
              <a:extLst>
                <a:ext uri="{FF2B5EF4-FFF2-40B4-BE49-F238E27FC236}">
                  <a16:creationId xmlns:a16="http://schemas.microsoft.com/office/drawing/2014/main" id="{30A1B6A6-6605-4D2E-739A-EBDDB27913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00740" y="6196305"/>
              <a:ext cx="1767519" cy="611496"/>
            </a:xfrm>
            <a:prstGeom prst="rect">
              <a:avLst/>
            </a:prstGeom>
          </p:spPr>
        </p:pic>
      </p:grpSp>
    </p:spTree>
    <p:extLst>
      <p:ext uri="{BB962C8B-B14F-4D97-AF65-F5344CB8AC3E}">
        <p14:creationId xmlns:p14="http://schemas.microsoft.com/office/powerpoint/2010/main" val="400267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831" y="323106"/>
            <a:ext cx="10515600" cy="1063435"/>
          </a:xfrm>
        </p:spPr>
        <p:txBody>
          <a:bodyPr>
            <a:normAutofit fontScale="90000"/>
          </a:bodyPr>
          <a:lstStyle/>
          <a:p>
            <a:r>
              <a:rPr lang="en-GB" sz="1800" b="1" dirty="0">
                <a:solidFill>
                  <a:srgbClr val="000000"/>
                </a:solidFill>
                <a:effectLst/>
                <a:latin typeface="Gill Sans MT" panose="020B0502020104020203" pitchFamily="34" charset="0"/>
                <a:ea typeface="Times New Roman" panose="02020603050405020304" pitchFamily="18" charset="0"/>
              </a:rPr>
              <a:t> </a:t>
            </a:r>
            <a:r>
              <a:rPr lang="en-GB" sz="4000" b="1" dirty="0">
                <a:solidFill>
                  <a:srgbClr val="000000"/>
                </a:solidFill>
                <a:effectLst/>
                <a:latin typeface="Gill Sans MT" panose="020B0502020104020203" pitchFamily="34" charset="0"/>
                <a:ea typeface="Times New Roman" panose="02020603050405020304" pitchFamily="18" charset="0"/>
                <a:cs typeface="Calibri" panose="020F0502020204030204" pitchFamily="34" charset="0"/>
              </a:rPr>
              <a:t>Building Safety Design Functions and Roles </a:t>
            </a:r>
            <a:endParaRPr lang="en-GB" sz="4000" b="1" dirty="0">
              <a:effectLst/>
              <a:latin typeface="Gill Sans MT" panose="020B0502020104020203" pitchFamily="34" charset="0"/>
              <a:ea typeface="Calibri" panose="020F0502020204030204" pitchFamily="34" charset="0"/>
            </a:endParaRPr>
          </a:p>
        </p:txBody>
      </p:sp>
      <p:grpSp>
        <p:nvGrpSpPr>
          <p:cNvPr id="8" name="Group 7"/>
          <p:cNvGrpSpPr/>
          <p:nvPr/>
        </p:nvGrpSpPr>
        <p:grpSpPr>
          <a:xfrm>
            <a:off x="0" y="6109855"/>
            <a:ext cx="12192000" cy="748143"/>
            <a:chOff x="0" y="6109855"/>
            <a:chExt cx="12192000" cy="748143"/>
          </a:xfrm>
        </p:grpSpPr>
        <p:sp>
          <p:nvSpPr>
            <p:cNvPr id="9" name="Rectangle 8"/>
            <p:cNvSpPr/>
            <p:nvPr/>
          </p:nvSpPr>
          <p:spPr>
            <a:xfrm>
              <a:off x="0" y="6109855"/>
              <a:ext cx="12192000" cy="748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00740" y="6241667"/>
              <a:ext cx="1767519" cy="491644"/>
            </a:xfrm>
            <a:prstGeom prst="rect">
              <a:avLst/>
            </a:prstGeom>
          </p:spPr>
        </p:pic>
      </p:grpSp>
      <p:pic>
        <p:nvPicPr>
          <p:cNvPr id="7" name="Picture 6">
            <a:extLst>
              <a:ext uri="{FF2B5EF4-FFF2-40B4-BE49-F238E27FC236}">
                <a16:creationId xmlns:a16="http://schemas.microsoft.com/office/drawing/2014/main" id="{337F42AC-E18F-4156-BC66-B0E7B5AB736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00740" y="6196305"/>
            <a:ext cx="1767519" cy="611496"/>
          </a:xfrm>
          <a:prstGeom prst="rect">
            <a:avLst/>
          </a:prstGeom>
        </p:spPr>
      </p:pic>
      <p:sp>
        <p:nvSpPr>
          <p:cNvPr id="12" name="TextBox 8">
            <a:extLst>
              <a:ext uri="{FF2B5EF4-FFF2-40B4-BE49-F238E27FC236}">
                <a16:creationId xmlns:a16="http://schemas.microsoft.com/office/drawing/2014/main" id="{6FF2D545-92AF-4E0F-9601-4257C0DC7404}"/>
              </a:ext>
            </a:extLst>
          </p:cNvPr>
          <p:cNvSpPr txBox="1">
            <a:spLocks noChangeArrowheads="1"/>
          </p:cNvSpPr>
          <p:nvPr/>
        </p:nvSpPr>
        <p:spPr bwMode="auto">
          <a:xfrm>
            <a:off x="328862" y="1591775"/>
            <a:ext cx="6110037" cy="4043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lnSpc>
                <a:spcPct val="106000"/>
              </a:lnSpc>
              <a:buNone/>
            </a:pPr>
            <a:r>
              <a:rPr lang="en-GB" sz="2400" dirty="0">
                <a:solidFill>
                  <a:srgbClr val="000000"/>
                </a:solidFill>
                <a:latin typeface="+mn-lt"/>
                <a:ea typeface="Times New Roman" panose="02020603050405020304" pitchFamily="18" charset="0"/>
              </a:rPr>
              <a:t>CIAT’s PD Register(s) will be based on PAS 8671 and FLEX 8670</a:t>
            </a:r>
          </a:p>
          <a:p>
            <a:pPr algn="just">
              <a:lnSpc>
                <a:spcPct val="106000"/>
              </a:lnSpc>
              <a:buNone/>
            </a:pPr>
            <a:endParaRPr lang="en-GB" sz="2000" dirty="0">
              <a:solidFill>
                <a:srgbClr val="111111"/>
              </a:solidFill>
              <a:latin typeface="+mn-lt"/>
            </a:endParaRPr>
          </a:p>
          <a:p>
            <a:pPr algn="just">
              <a:lnSpc>
                <a:spcPct val="106000"/>
              </a:lnSpc>
              <a:buNone/>
            </a:pPr>
            <a:r>
              <a:rPr lang="en-GB" sz="2000" dirty="0">
                <a:solidFill>
                  <a:srgbClr val="111111"/>
                </a:solidFill>
                <a:latin typeface="+mn-lt"/>
              </a:rPr>
              <a:t>T</a:t>
            </a:r>
            <a:r>
              <a:rPr lang="en-GB" sz="2000" b="0" i="0" dirty="0">
                <a:solidFill>
                  <a:srgbClr val="111111"/>
                </a:solidFill>
                <a:effectLst/>
                <a:latin typeface="+mn-lt"/>
              </a:rPr>
              <a:t>he definitions provided within the legislation for a PD will be used. </a:t>
            </a:r>
          </a:p>
          <a:p>
            <a:pPr algn="just">
              <a:lnSpc>
                <a:spcPct val="106000"/>
              </a:lnSpc>
              <a:buNone/>
            </a:pPr>
            <a:endParaRPr lang="en-GB" sz="2000" b="0" i="0" dirty="0">
              <a:solidFill>
                <a:srgbClr val="111111"/>
              </a:solidFill>
              <a:effectLst/>
              <a:latin typeface="+mn-lt"/>
            </a:endParaRPr>
          </a:p>
          <a:p>
            <a:pPr algn="just">
              <a:lnSpc>
                <a:spcPct val="106000"/>
              </a:lnSpc>
              <a:buNone/>
            </a:pPr>
            <a:r>
              <a:rPr lang="en-GB" sz="2000" b="0" i="1" dirty="0">
                <a:solidFill>
                  <a:srgbClr val="111111"/>
                </a:solidFill>
                <a:effectLst/>
                <a:latin typeface="+mn-lt"/>
              </a:rPr>
              <a:t>“The PD is an individual or company that takes on the role to assist the client and contractor in planning, monitoring, and coordinating the designers and design work by taking reasonable steps to ensure that the design work is compliant with relevant requirements.“</a:t>
            </a:r>
          </a:p>
        </p:txBody>
      </p:sp>
      <p:pic>
        <p:nvPicPr>
          <p:cNvPr id="3" name="Picture 2">
            <a:extLst>
              <a:ext uri="{FF2B5EF4-FFF2-40B4-BE49-F238E27FC236}">
                <a16:creationId xmlns:a16="http://schemas.microsoft.com/office/drawing/2014/main" id="{CE563888-DAB1-5C17-4119-886AC3A9942D}"/>
              </a:ext>
            </a:extLst>
          </p:cNvPr>
          <p:cNvPicPr>
            <a:picLocks noChangeAspect="1"/>
          </p:cNvPicPr>
          <p:nvPr/>
        </p:nvPicPr>
        <p:blipFill>
          <a:blip r:embed="rId5"/>
          <a:stretch>
            <a:fillRect/>
          </a:stretch>
        </p:blipFill>
        <p:spPr>
          <a:xfrm>
            <a:off x="6868251" y="1472991"/>
            <a:ext cx="3562350" cy="2705100"/>
          </a:xfrm>
          <a:prstGeom prst="rect">
            <a:avLst/>
          </a:prstGeom>
        </p:spPr>
      </p:pic>
      <p:pic>
        <p:nvPicPr>
          <p:cNvPr id="6" name="Picture 5">
            <a:extLst>
              <a:ext uri="{FF2B5EF4-FFF2-40B4-BE49-F238E27FC236}">
                <a16:creationId xmlns:a16="http://schemas.microsoft.com/office/drawing/2014/main" id="{3E31D84C-74F4-E3C9-08A0-E222219B146E}"/>
              </a:ext>
            </a:extLst>
          </p:cNvPr>
          <p:cNvPicPr>
            <a:picLocks noChangeAspect="1"/>
          </p:cNvPicPr>
          <p:nvPr/>
        </p:nvPicPr>
        <p:blipFill>
          <a:blip r:embed="rId6"/>
          <a:stretch>
            <a:fillRect/>
          </a:stretch>
        </p:blipFill>
        <p:spPr>
          <a:xfrm>
            <a:off x="8216900" y="3199521"/>
            <a:ext cx="3438525" cy="2705100"/>
          </a:xfrm>
          <a:prstGeom prst="rect">
            <a:avLst/>
          </a:prstGeom>
        </p:spPr>
      </p:pic>
    </p:spTree>
    <p:extLst>
      <p:ext uri="{BB962C8B-B14F-4D97-AF65-F5344CB8AC3E}">
        <p14:creationId xmlns:p14="http://schemas.microsoft.com/office/powerpoint/2010/main" val="3815157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033" y="362464"/>
            <a:ext cx="11589934" cy="1176952"/>
          </a:xfrm>
        </p:spPr>
        <p:txBody>
          <a:bodyPr>
            <a:normAutofit fontScale="90000"/>
          </a:bodyPr>
          <a:lstStyle/>
          <a:p>
            <a:r>
              <a:rPr lang="en-GB" b="1" dirty="0">
                <a:solidFill>
                  <a:srgbClr val="000000"/>
                </a:solidFill>
                <a:effectLst/>
                <a:latin typeface="Gill Sans MT" panose="020B0502020104020203" pitchFamily="34" charset="0"/>
                <a:ea typeface="Times New Roman" panose="02020603050405020304" pitchFamily="18" charset="0"/>
              </a:rPr>
              <a:t>Competency and Competency Frameworks for Designers </a:t>
            </a:r>
            <a:r>
              <a:rPr lang="en-GB" sz="4000" dirty="0">
                <a:solidFill>
                  <a:srgbClr val="000000"/>
                </a:solidFill>
                <a:effectLst/>
                <a:latin typeface="Aptos" panose="020B0004020202020204" pitchFamily="34" charset="0"/>
                <a:ea typeface="Times New Roman" panose="02020603050405020304" pitchFamily="18" charset="0"/>
              </a:rPr>
              <a:t>	</a:t>
            </a:r>
            <a:endParaRPr lang="en-GB" sz="4000" b="1" dirty="0">
              <a:latin typeface="Gill Sans MT" panose="020B0502020104020203" pitchFamily="34" charset="0"/>
            </a:endParaRPr>
          </a:p>
        </p:txBody>
      </p:sp>
      <p:grpSp>
        <p:nvGrpSpPr>
          <p:cNvPr id="8" name="Group 7"/>
          <p:cNvGrpSpPr/>
          <p:nvPr/>
        </p:nvGrpSpPr>
        <p:grpSpPr>
          <a:xfrm>
            <a:off x="0" y="6109855"/>
            <a:ext cx="12192000" cy="748143"/>
            <a:chOff x="0" y="6109855"/>
            <a:chExt cx="12192000" cy="748143"/>
          </a:xfrm>
        </p:grpSpPr>
        <p:sp>
          <p:nvSpPr>
            <p:cNvPr id="9" name="Rectangle 8"/>
            <p:cNvSpPr/>
            <p:nvPr/>
          </p:nvSpPr>
          <p:spPr>
            <a:xfrm>
              <a:off x="0" y="6109855"/>
              <a:ext cx="12192000" cy="748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00740" y="6241667"/>
              <a:ext cx="1767519" cy="491644"/>
            </a:xfrm>
            <a:prstGeom prst="rect">
              <a:avLst/>
            </a:prstGeom>
          </p:spPr>
        </p:pic>
      </p:grpSp>
      <p:sp>
        <p:nvSpPr>
          <p:cNvPr id="11" name="Rectangle 9" descr="Rectangle: Click to edit Master text styles&#10;Second level&#10;Third level&#10;Fourth level&#10;Fifth level"/>
          <p:cNvSpPr txBox="1">
            <a:spLocks noChangeArrowheads="1"/>
          </p:cNvSpPr>
          <p:nvPr/>
        </p:nvSpPr>
        <p:spPr>
          <a:xfrm>
            <a:off x="826329" y="2004609"/>
            <a:ext cx="9632993" cy="4030756"/>
          </a:xfrm>
          <a:prstGeom prst="rect">
            <a:avLst/>
          </a:prstGeom>
        </p:spPr>
        <p:txBody>
          <a:bodyPr/>
          <a:lstStyle/>
          <a:p>
            <a:pPr marL="342900" indent="-342900" eaLnBrk="1" hangingPunct="1">
              <a:spcBef>
                <a:spcPct val="20000"/>
              </a:spcBef>
              <a:defRPr/>
            </a:pPr>
            <a:r>
              <a:rPr lang="en-GB" sz="2400" dirty="0">
                <a:latin typeface="Gill Sans MT" panose="020B0502020104020203" pitchFamily="34" charset="0"/>
              </a:rPr>
              <a:t>Two components of competence: </a:t>
            </a:r>
          </a:p>
          <a:p>
            <a:pPr marL="342900" indent="-342900" eaLnBrk="1" hangingPunct="1">
              <a:spcBef>
                <a:spcPct val="20000"/>
              </a:spcBef>
              <a:defRPr/>
            </a:pPr>
            <a:endParaRPr lang="en-GB" sz="2400" dirty="0">
              <a:latin typeface="Gill Sans MT" panose="020B0502020104020203" pitchFamily="34" charset="0"/>
            </a:endParaRPr>
          </a:p>
          <a:p>
            <a:pPr marL="342900" indent="-342900" eaLnBrk="1" hangingPunct="1">
              <a:spcBef>
                <a:spcPct val="20000"/>
              </a:spcBef>
              <a:buFont typeface="Arial" panose="020B0604020202020204" pitchFamily="34" charset="0"/>
              <a:buChar char="•"/>
              <a:defRPr/>
            </a:pPr>
            <a:r>
              <a:rPr lang="en-GB" sz="2400" dirty="0">
                <a:latin typeface="Gill Sans MT" panose="020B0502020104020203" pitchFamily="34" charset="0"/>
              </a:rPr>
              <a:t>Assess people on what they must be able to do (Performance criteria) </a:t>
            </a:r>
          </a:p>
          <a:p>
            <a:pPr eaLnBrk="1" hangingPunct="1">
              <a:spcBef>
                <a:spcPct val="20000"/>
              </a:spcBef>
              <a:defRPr/>
            </a:pPr>
            <a:r>
              <a:rPr lang="en-GB" sz="2400" dirty="0">
                <a:latin typeface="Gill Sans MT" panose="020B0502020104020203" pitchFamily="34" charset="0"/>
                <a:sym typeface="Wingdings" panose="05000000000000000000" pitchFamily="2" charset="2"/>
              </a:rPr>
              <a:t>    </a:t>
            </a:r>
            <a:r>
              <a:rPr lang="en-GB" sz="2400" dirty="0">
                <a:latin typeface="Gill Sans MT" panose="020B0502020104020203" pitchFamily="34" charset="0"/>
              </a:rPr>
              <a:t>Scope and range of that performance</a:t>
            </a:r>
          </a:p>
          <a:p>
            <a:pPr eaLnBrk="1" hangingPunct="1">
              <a:spcBef>
                <a:spcPct val="20000"/>
              </a:spcBef>
              <a:defRPr/>
            </a:pPr>
            <a:endParaRPr lang="en-GB" sz="2400" dirty="0">
              <a:latin typeface="Gill Sans MT" panose="020B0502020104020203" pitchFamily="34" charset="0"/>
            </a:endParaRPr>
          </a:p>
          <a:p>
            <a:pPr marL="342900" indent="-342900" eaLnBrk="1" hangingPunct="1">
              <a:spcBef>
                <a:spcPct val="20000"/>
              </a:spcBef>
              <a:buFont typeface="Arial" panose="020B0604020202020204" pitchFamily="34" charset="0"/>
              <a:buChar char="•"/>
              <a:defRPr/>
            </a:pPr>
            <a:r>
              <a:rPr lang="en-GB" sz="2400" dirty="0">
                <a:latin typeface="Gill Sans MT" panose="020B0502020104020203" pitchFamily="34" charset="0"/>
              </a:rPr>
              <a:t>What people need to know and understand (Knowledge criteria)</a:t>
            </a:r>
          </a:p>
          <a:p>
            <a:pPr eaLnBrk="1" hangingPunct="1">
              <a:spcBef>
                <a:spcPct val="20000"/>
              </a:spcBef>
              <a:defRPr/>
            </a:pPr>
            <a:r>
              <a:rPr lang="en-GB" sz="2400" dirty="0">
                <a:latin typeface="Gill Sans MT" panose="020B0502020104020203" pitchFamily="34" charset="0"/>
                <a:sym typeface="Wingdings" panose="05000000000000000000" pitchFamily="2" charset="2"/>
              </a:rPr>
              <a:t>    </a:t>
            </a:r>
            <a:r>
              <a:rPr lang="en-GB" sz="2400" dirty="0">
                <a:latin typeface="Gill Sans MT" panose="020B0502020104020203" pitchFamily="34" charset="0"/>
              </a:rPr>
              <a:t>Scope and range for knowledge and understanding</a:t>
            </a:r>
          </a:p>
        </p:txBody>
      </p:sp>
      <p:sp>
        <p:nvSpPr>
          <p:cNvPr id="12" name="Rectangle 9" descr="Rectangle: Click to edit Master text styles&#10;Second level&#10;Third level&#10;Fourth level&#10;Fifth level"/>
          <p:cNvSpPr txBox="1">
            <a:spLocks noChangeArrowheads="1"/>
          </p:cNvSpPr>
          <p:nvPr/>
        </p:nvSpPr>
        <p:spPr>
          <a:xfrm>
            <a:off x="1284981" y="2122223"/>
            <a:ext cx="4248150" cy="3168650"/>
          </a:xfrm>
          <a:prstGeom prst="rect">
            <a:avLst/>
          </a:prstGeom>
        </p:spPr>
        <p:txBody>
          <a:bodyPr/>
          <a:lstStyle/>
          <a:p>
            <a:pPr marL="342900" indent="-342900" eaLnBrk="1" hangingPunct="1">
              <a:spcBef>
                <a:spcPct val="20000"/>
              </a:spcBef>
              <a:defRPr/>
            </a:pPr>
            <a:endParaRPr lang="en-GB" dirty="0">
              <a:latin typeface="Gill Sans MT" panose="020B0502020104020203" pitchFamily="34" charset="0"/>
            </a:endParaRPr>
          </a:p>
        </p:txBody>
      </p:sp>
      <p:pic>
        <p:nvPicPr>
          <p:cNvPr id="13" name="Picture 12">
            <a:extLst>
              <a:ext uri="{FF2B5EF4-FFF2-40B4-BE49-F238E27FC236}">
                <a16:creationId xmlns:a16="http://schemas.microsoft.com/office/drawing/2014/main" id="{9AD7D834-F7D0-4037-BFC3-0A4C867BF57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00740" y="6196305"/>
            <a:ext cx="1767519" cy="611496"/>
          </a:xfrm>
          <a:prstGeom prst="rect">
            <a:avLst/>
          </a:prstGeom>
        </p:spPr>
      </p:pic>
    </p:spTree>
    <p:extLst>
      <p:ext uri="{BB962C8B-B14F-4D97-AF65-F5344CB8AC3E}">
        <p14:creationId xmlns:p14="http://schemas.microsoft.com/office/powerpoint/2010/main" val="2195036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395" y="-99277"/>
            <a:ext cx="11589934" cy="1176952"/>
          </a:xfrm>
        </p:spPr>
        <p:txBody>
          <a:bodyPr>
            <a:normAutofit/>
          </a:bodyPr>
          <a:lstStyle/>
          <a:p>
            <a:r>
              <a:rPr lang="en-GB" sz="3200" b="1" dirty="0">
                <a:solidFill>
                  <a:srgbClr val="000000"/>
                </a:solidFill>
                <a:effectLst/>
                <a:latin typeface="Gill Sans MT" panose="020B0502020104020203" pitchFamily="34" charset="0"/>
                <a:ea typeface="Times New Roman" panose="02020603050405020304" pitchFamily="18" charset="0"/>
              </a:rPr>
              <a:t>PD Register Framework</a:t>
            </a:r>
            <a:r>
              <a:rPr lang="en-GB" sz="4000" dirty="0">
                <a:solidFill>
                  <a:srgbClr val="000000"/>
                </a:solidFill>
                <a:effectLst/>
                <a:latin typeface="Aptos" panose="020B0004020202020204" pitchFamily="34" charset="0"/>
                <a:ea typeface="Times New Roman" panose="02020603050405020304" pitchFamily="18" charset="0"/>
              </a:rPr>
              <a:t>	</a:t>
            </a:r>
            <a:endParaRPr lang="en-GB" sz="4000" b="1" dirty="0">
              <a:latin typeface="Gill Sans MT" panose="020B0502020104020203" pitchFamily="34" charset="0"/>
            </a:endParaRPr>
          </a:p>
        </p:txBody>
      </p:sp>
      <p:grpSp>
        <p:nvGrpSpPr>
          <p:cNvPr id="8" name="Group 7"/>
          <p:cNvGrpSpPr/>
          <p:nvPr/>
        </p:nvGrpSpPr>
        <p:grpSpPr>
          <a:xfrm>
            <a:off x="0" y="6109855"/>
            <a:ext cx="12192000" cy="748143"/>
            <a:chOff x="0" y="6109855"/>
            <a:chExt cx="12192000" cy="748143"/>
          </a:xfrm>
        </p:grpSpPr>
        <p:sp>
          <p:nvSpPr>
            <p:cNvPr id="9" name="Rectangle 8"/>
            <p:cNvSpPr/>
            <p:nvPr/>
          </p:nvSpPr>
          <p:spPr>
            <a:xfrm>
              <a:off x="0" y="6109855"/>
              <a:ext cx="12192000" cy="748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00740" y="6241667"/>
              <a:ext cx="1767519" cy="491644"/>
            </a:xfrm>
            <a:prstGeom prst="rect">
              <a:avLst/>
            </a:prstGeom>
          </p:spPr>
        </p:pic>
      </p:grpSp>
      <p:sp>
        <p:nvSpPr>
          <p:cNvPr id="11" name="Rectangle 9" descr="Rectangle: Click to edit Master text styles&#10;Second level&#10;Third level&#10;Fourth level&#10;Fifth level"/>
          <p:cNvSpPr txBox="1">
            <a:spLocks noChangeArrowheads="1"/>
          </p:cNvSpPr>
          <p:nvPr/>
        </p:nvSpPr>
        <p:spPr>
          <a:xfrm>
            <a:off x="924940" y="1675777"/>
            <a:ext cx="9632993" cy="4030756"/>
          </a:xfrm>
          <a:prstGeom prst="rect">
            <a:avLst/>
          </a:prstGeom>
        </p:spPr>
        <p:txBody>
          <a:bodyPr/>
          <a:lstStyle/>
          <a:p>
            <a:pPr marL="342900" indent="-342900" eaLnBrk="1" hangingPunct="1">
              <a:spcBef>
                <a:spcPct val="20000"/>
              </a:spcBef>
              <a:defRPr/>
            </a:pPr>
            <a:endParaRPr lang="en-GB" sz="2400" b="1" dirty="0">
              <a:latin typeface="Gill Sans MT" panose="020B0502020104020203" pitchFamily="34" charset="0"/>
            </a:endParaRPr>
          </a:p>
        </p:txBody>
      </p:sp>
      <p:sp>
        <p:nvSpPr>
          <p:cNvPr id="12" name="Rectangle 9" descr="Rectangle: Click to edit Master text styles&#10;Second level&#10;Third level&#10;Fourth level&#10;Fifth level"/>
          <p:cNvSpPr txBox="1">
            <a:spLocks noChangeArrowheads="1"/>
          </p:cNvSpPr>
          <p:nvPr/>
        </p:nvSpPr>
        <p:spPr>
          <a:xfrm>
            <a:off x="1284981" y="2122223"/>
            <a:ext cx="4248150" cy="3168650"/>
          </a:xfrm>
          <a:prstGeom prst="rect">
            <a:avLst/>
          </a:prstGeom>
        </p:spPr>
        <p:txBody>
          <a:bodyPr/>
          <a:lstStyle/>
          <a:p>
            <a:pPr marL="342900" indent="-342900" eaLnBrk="1" hangingPunct="1">
              <a:spcBef>
                <a:spcPct val="20000"/>
              </a:spcBef>
              <a:defRPr/>
            </a:pPr>
            <a:endParaRPr lang="en-GB" dirty="0">
              <a:latin typeface="Gill Sans MT" panose="020B0502020104020203" pitchFamily="34" charset="0"/>
            </a:endParaRPr>
          </a:p>
        </p:txBody>
      </p:sp>
      <p:pic>
        <p:nvPicPr>
          <p:cNvPr id="13" name="Picture 12">
            <a:extLst>
              <a:ext uri="{FF2B5EF4-FFF2-40B4-BE49-F238E27FC236}">
                <a16:creationId xmlns:a16="http://schemas.microsoft.com/office/drawing/2014/main" id="{9AD7D834-F7D0-4037-BFC3-0A4C867BF57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00740" y="6196305"/>
            <a:ext cx="1767519" cy="611496"/>
          </a:xfrm>
          <a:prstGeom prst="rect">
            <a:avLst/>
          </a:prstGeom>
        </p:spPr>
      </p:pic>
      <p:graphicFrame>
        <p:nvGraphicFramePr>
          <p:cNvPr id="3" name="Table 2">
            <a:extLst>
              <a:ext uri="{FF2B5EF4-FFF2-40B4-BE49-F238E27FC236}">
                <a16:creationId xmlns:a16="http://schemas.microsoft.com/office/drawing/2014/main" id="{775AB030-9556-02D8-59FD-CA5B43A613A9}"/>
              </a:ext>
            </a:extLst>
          </p:cNvPr>
          <p:cNvGraphicFramePr>
            <a:graphicFrameLocks noGrp="1"/>
          </p:cNvGraphicFramePr>
          <p:nvPr/>
        </p:nvGraphicFramePr>
        <p:xfrm>
          <a:off x="354584" y="861338"/>
          <a:ext cx="11482832" cy="5121689"/>
        </p:xfrm>
        <a:graphic>
          <a:graphicData uri="http://schemas.openxmlformats.org/drawingml/2006/table">
            <a:tbl>
              <a:tblPr firstRow="1" bandRow="1">
                <a:tableStyleId>{5C22544A-7EE6-4342-B048-85BDC9FD1C3A}</a:tableStyleId>
              </a:tblPr>
              <a:tblGrid>
                <a:gridCol w="2575047">
                  <a:extLst>
                    <a:ext uri="{9D8B030D-6E8A-4147-A177-3AD203B41FA5}">
                      <a16:colId xmlns:a16="http://schemas.microsoft.com/office/drawing/2014/main" val="4142967088"/>
                    </a:ext>
                  </a:extLst>
                </a:gridCol>
                <a:gridCol w="8907785">
                  <a:extLst>
                    <a:ext uri="{9D8B030D-6E8A-4147-A177-3AD203B41FA5}">
                      <a16:colId xmlns:a16="http://schemas.microsoft.com/office/drawing/2014/main" val="2655782785"/>
                    </a:ext>
                  </a:extLst>
                </a:gridCol>
              </a:tblGrid>
              <a:tr h="320012">
                <a:tc>
                  <a:txBody>
                    <a:bodyPr/>
                    <a:lstStyle/>
                    <a:p>
                      <a:r>
                        <a:rPr lang="en-GB" sz="1600" dirty="0"/>
                        <a:t>Competence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Performance Criteria</a:t>
                      </a:r>
                    </a:p>
                  </a:txBody>
                  <a:tcPr/>
                </a:tc>
                <a:extLst>
                  <a:ext uri="{0D108BD9-81ED-4DB2-BD59-A6C34878D82A}">
                    <a16:rowId xmlns:a16="http://schemas.microsoft.com/office/drawing/2014/main" val="1380467068"/>
                  </a:ext>
                </a:extLst>
              </a:tr>
              <a:tr h="1072093">
                <a:tc>
                  <a:txBody>
                    <a:bodyPr/>
                    <a:lstStyle/>
                    <a:p>
                      <a:r>
                        <a:rPr lang="en-GB" sz="1600" b="0" kern="100" dirty="0">
                          <a:effectLst/>
                          <a:latin typeface="Calibri" panose="020F0502020204030204" pitchFamily="34" charset="0"/>
                          <a:ea typeface="Calibri" panose="020F0502020204030204" pitchFamily="34" charset="0"/>
                          <a:cs typeface="Times New Roman" panose="02020603050405020304" pitchFamily="18" charset="0"/>
                        </a:rPr>
                        <a:t>Behavioural competence </a:t>
                      </a:r>
                      <a:endParaRPr lang="en-GB" sz="1600" b="0" dirty="0"/>
                    </a:p>
                  </a:txBody>
                  <a:tcPr/>
                </a:tc>
                <a:tc>
                  <a:txBody>
                    <a:bodyPr/>
                    <a:lstStyle/>
                    <a:p>
                      <a:r>
                        <a:rPr lang="en-GB" sz="1600" b="0" kern="1200" dirty="0">
                          <a:solidFill>
                            <a:schemeClr val="dk1"/>
                          </a:solidFill>
                          <a:effectLst/>
                        </a:rPr>
                        <a:t>Principal Designers must be able </a:t>
                      </a:r>
                      <a:r>
                        <a:rPr lang="en-GB" sz="1600" b="0" kern="1200">
                          <a:solidFill>
                            <a:schemeClr val="dk1"/>
                          </a:solidFill>
                          <a:effectLst/>
                        </a:rPr>
                        <a:t>to demonstrate behaviour </a:t>
                      </a:r>
                      <a:r>
                        <a:rPr lang="en-GB" sz="1600" b="0" kern="1200" dirty="0">
                          <a:solidFill>
                            <a:schemeClr val="dk1"/>
                          </a:solidFill>
                          <a:effectLst/>
                        </a:rPr>
                        <a:t>in accordance with legal duties and the “behavioural competences” set out in BSI Flex 8670, or any code of professional conduct aligned to</a:t>
                      </a:r>
                    </a:p>
                    <a:p>
                      <a:r>
                        <a:rPr lang="en-GB" sz="1600" b="0" kern="1200" dirty="0">
                          <a:solidFill>
                            <a:schemeClr val="dk1"/>
                          </a:solidFill>
                          <a:effectLst/>
                        </a:rPr>
                        <a:t>BSI Flex 8670.</a:t>
                      </a:r>
                      <a:endParaRPr lang="en-GB" sz="1600" b="0" dirty="0"/>
                    </a:p>
                    <a:p>
                      <a:endParaRPr lang="en-GB" sz="1600" b="0" dirty="0"/>
                    </a:p>
                  </a:txBody>
                  <a:tcPr/>
                </a:tc>
                <a:extLst>
                  <a:ext uri="{0D108BD9-81ED-4DB2-BD59-A6C34878D82A}">
                    <a16:rowId xmlns:a16="http://schemas.microsoft.com/office/drawing/2014/main" val="1467094411"/>
                  </a:ext>
                </a:extLst>
              </a:tr>
              <a:tr h="785484">
                <a:tc>
                  <a:txBody>
                    <a:bodyPr/>
                    <a:lstStyle/>
                    <a:p>
                      <a:r>
                        <a:rPr lang="en-GB" sz="1600" b="0" kern="100" dirty="0">
                          <a:effectLst/>
                          <a:latin typeface="Calibri" panose="020F0502020204030204" pitchFamily="34" charset="0"/>
                          <a:ea typeface="Calibri" panose="020F0502020204030204" pitchFamily="34" charset="0"/>
                          <a:cs typeface="Times New Roman" panose="02020603050405020304" pitchFamily="18" charset="0"/>
                        </a:rPr>
                        <a:t>Legislative and regulatory framework for compliance</a:t>
                      </a:r>
                      <a:endParaRPr lang="en-GB" sz="1600"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rPr>
                        <a:t>Principal Designers must be able to apply the legislative and regulatory framework related to how designers and design work meet legal requirements.</a:t>
                      </a:r>
                    </a:p>
                    <a:p>
                      <a:endParaRPr lang="en-GB" sz="1600" b="0" dirty="0"/>
                    </a:p>
                  </a:txBody>
                  <a:tcPr/>
                </a:tc>
                <a:extLst>
                  <a:ext uri="{0D108BD9-81ED-4DB2-BD59-A6C34878D82A}">
                    <a16:rowId xmlns:a16="http://schemas.microsoft.com/office/drawing/2014/main" val="4069586749"/>
                  </a:ext>
                </a:extLst>
              </a:tr>
              <a:tr h="1250956">
                <a:tc>
                  <a:txBody>
                    <a:bodyPr/>
                    <a:lstStyle/>
                    <a:p>
                      <a:r>
                        <a:rPr lang="en-GB" sz="1600" b="0" kern="100" dirty="0">
                          <a:effectLst/>
                          <a:latin typeface="Calibri" panose="020F0502020204030204" pitchFamily="34" charset="0"/>
                          <a:ea typeface="Calibri" panose="020F0502020204030204" pitchFamily="34" charset="0"/>
                          <a:cs typeface="Times New Roman" panose="02020603050405020304" pitchFamily="18" charset="0"/>
                        </a:rPr>
                        <a:t>Management of design work Compliance</a:t>
                      </a:r>
                      <a:endParaRPr lang="en-GB" sz="1600" b="0" dirty="0"/>
                    </a:p>
                  </a:txBody>
                  <a:tcPr/>
                </a:tc>
                <a:tc>
                  <a:txBody>
                    <a:bodyPr/>
                    <a:lstStyle/>
                    <a:p>
                      <a:r>
                        <a:rPr lang="en-GB" sz="1600" b="0" dirty="0"/>
                        <a:t>Principal Designers must be able to apply general principles of management to plan design work compliance, and to manage, monitor, and coordinate designers and design work in relation to compliance</a:t>
                      </a:r>
                    </a:p>
                    <a:p>
                      <a:r>
                        <a:rPr lang="en-GB" sz="1600" b="0" dirty="0"/>
                        <a:t>during the design phase.</a:t>
                      </a:r>
                    </a:p>
                    <a:p>
                      <a:endParaRPr lang="en-GB" sz="1600" b="0" dirty="0"/>
                    </a:p>
                  </a:txBody>
                  <a:tcPr/>
                </a:tc>
                <a:extLst>
                  <a:ext uri="{0D108BD9-81ED-4DB2-BD59-A6C34878D82A}">
                    <a16:rowId xmlns:a16="http://schemas.microsoft.com/office/drawing/2014/main" val="1641542768"/>
                  </a:ext>
                </a:extLst>
              </a:tr>
              <a:tr h="1640400">
                <a:tc>
                  <a:txBody>
                    <a:bodyPr/>
                    <a:lstStyle/>
                    <a:p>
                      <a:r>
                        <a:rPr lang="en-GB" sz="1600" b="0" kern="100" dirty="0">
                          <a:effectLst/>
                          <a:latin typeface="Calibri" panose="020F0502020204030204" pitchFamily="34" charset="0"/>
                          <a:ea typeface="Calibri" panose="020F0502020204030204" pitchFamily="34" charset="0"/>
                          <a:cs typeface="Times New Roman" panose="02020603050405020304" pitchFamily="18" charset="0"/>
                        </a:rPr>
                        <a:t>Technical framework for compliance</a:t>
                      </a:r>
                      <a:endParaRPr lang="en-GB" sz="1600" b="0" dirty="0"/>
                    </a:p>
                  </a:txBody>
                  <a:tcPr/>
                </a:tc>
                <a:tc>
                  <a:txBody>
                    <a:bodyPr/>
                    <a:lstStyle/>
                    <a:p>
                      <a:r>
                        <a:rPr lang="en-GB" sz="1600" b="0" kern="1200" dirty="0">
                          <a:solidFill>
                            <a:schemeClr val="dk1"/>
                          </a:solidFill>
                          <a:effectLst/>
                        </a:rPr>
                        <a:t>Principal Designers must be able to understand general principles of building design, general principles of construction, and the “core criteria for building safety” set out in BSI Flex 8670 sufficient to:</a:t>
                      </a:r>
                    </a:p>
                    <a:p>
                      <a:r>
                        <a:rPr lang="en-GB" sz="1600" b="0" kern="1200" dirty="0">
                          <a:solidFill>
                            <a:schemeClr val="dk1"/>
                          </a:solidFill>
                          <a:effectLst/>
                        </a:rPr>
                        <a:t>a) appraise designers’ evidence of design work compliance;</a:t>
                      </a:r>
                    </a:p>
                    <a:p>
                      <a:r>
                        <a:rPr lang="en-GB" sz="1600" b="0" kern="1200" dirty="0">
                          <a:solidFill>
                            <a:schemeClr val="dk1"/>
                          </a:solidFill>
                          <a:effectLst/>
                        </a:rPr>
                        <a:t>b) manage the process for designers to achieve consensus that coordinated design work complies with relevant requirements; and</a:t>
                      </a:r>
                    </a:p>
                    <a:p>
                      <a:r>
                        <a:rPr lang="en-GB" sz="1600" b="0" kern="1200" dirty="0">
                          <a:solidFill>
                            <a:schemeClr val="dk1"/>
                          </a:solidFill>
                          <a:effectLst/>
                        </a:rPr>
                        <a:t>c) appraise Principal Contractors’ comments affecting design work </a:t>
                      </a:r>
                      <a:r>
                        <a:rPr lang="en-GB" sz="1600" b="0" kern="1200">
                          <a:solidFill>
                            <a:schemeClr val="dk1"/>
                          </a:solidFill>
                          <a:effectLst/>
                        </a:rPr>
                        <a:t>compliance.</a:t>
                      </a:r>
                      <a:endParaRPr lang="en-GB" sz="1600" b="0" kern="1200" dirty="0">
                        <a:solidFill>
                          <a:schemeClr val="dk1"/>
                        </a:solidFill>
                        <a:effectLst/>
                      </a:endParaRPr>
                    </a:p>
                  </a:txBody>
                  <a:tcPr/>
                </a:tc>
                <a:extLst>
                  <a:ext uri="{0D108BD9-81ED-4DB2-BD59-A6C34878D82A}">
                    <a16:rowId xmlns:a16="http://schemas.microsoft.com/office/drawing/2014/main" val="3333584645"/>
                  </a:ext>
                </a:extLst>
              </a:tr>
            </a:tbl>
          </a:graphicData>
        </a:graphic>
      </p:graphicFrame>
    </p:spTree>
    <p:extLst>
      <p:ext uri="{BB962C8B-B14F-4D97-AF65-F5344CB8AC3E}">
        <p14:creationId xmlns:p14="http://schemas.microsoft.com/office/powerpoint/2010/main" val="1955560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366" y="639940"/>
            <a:ext cx="10515600" cy="1063435"/>
          </a:xfrm>
        </p:spPr>
        <p:txBody>
          <a:bodyPr>
            <a:normAutofit fontScale="90000"/>
          </a:bodyPr>
          <a:lstStyle/>
          <a:p>
            <a:r>
              <a:rPr lang="en-GB" sz="1800" dirty="0">
                <a:solidFill>
                  <a:srgbClr val="000000"/>
                </a:solidFill>
                <a:effectLst/>
                <a:latin typeface="Aptos" panose="020B0004020202020204" pitchFamily="34" charset="0"/>
                <a:ea typeface="Times New Roman" panose="02020603050405020304" pitchFamily="18" charset="0"/>
              </a:rPr>
              <a:t>   </a:t>
            </a:r>
            <a:br>
              <a:rPr lang="en-GB" sz="1800" dirty="0">
                <a:effectLst/>
                <a:latin typeface="Calibri" panose="020F0502020204030204" pitchFamily="34" charset="0"/>
                <a:ea typeface="Calibri" panose="020F0502020204030204" pitchFamily="34" charset="0"/>
              </a:rPr>
            </a:br>
            <a:r>
              <a:rPr lang="en-GB" sz="1800" dirty="0">
                <a:solidFill>
                  <a:srgbClr val="000000"/>
                </a:solidFill>
                <a:effectLst/>
                <a:latin typeface="Aptos" panose="020B0004020202020204" pitchFamily="34" charset="0"/>
                <a:ea typeface="Times New Roman" panose="02020603050405020304" pitchFamily="18" charset="0"/>
              </a:rPr>
              <a:t>  </a:t>
            </a:r>
            <a:br>
              <a:rPr lang="en-GB" sz="1800" dirty="0">
                <a:effectLst/>
                <a:latin typeface="Calibri" panose="020F0502020204030204" pitchFamily="34" charset="0"/>
                <a:ea typeface="Calibri" panose="020F0502020204030204" pitchFamily="34" charset="0"/>
              </a:rPr>
            </a:br>
            <a:r>
              <a:rPr lang="en-GB" sz="1800" dirty="0">
                <a:solidFill>
                  <a:srgbClr val="000000"/>
                </a:solidFill>
                <a:effectLst/>
                <a:latin typeface="Aptos" panose="020B0004020202020204" pitchFamily="34" charset="0"/>
                <a:ea typeface="Times New Roman" panose="02020603050405020304" pitchFamily="18" charset="0"/>
              </a:rPr>
              <a:t>  </a:t>
            </a:r>
            <a:br>
              <a:rPr lang="en-GB" sz="1800" dirty="0">
                <a:solidFill>
                  <a:srgbClr val="000000"/>
                </a:solidFill>
                <a:effectLst/>
                <a:latin typeface="Aptos" panose="020B0004020202020204" pitchFamily="34" charset="0"/>
                <a:ea typeface="Times New Roman" panose="02020603050405020304" pitchFamily="18" charset="0"/>
              </a:rPr>
            </a:br>
            <a:br>
              <a:rPr lang="en-GB" sz="1800" b="1" dirty="0">
                <a:solidFill>
                  <a:srgbClr val="000000"/>
                </a:solidFill>
                <a:effectLst/>
                <a:latin typeface="Aptos" panose="020B0004020202020204" pitchFamily="34" charset="0"/>
                <a:ea typeface="Times New Roman" panose="02020603050405020304" pitchFamily="18" charset="0"/>
              </a:rPr>
            </a:br>
            <a:br>
              <a:rPr lang="en-GB" sz="1800" b="1" dirty="0">
                <a:solidFill>
                  <a:srgbClr val="000000"/>
                </a:solidFill>
                <a:effectLst/>
                <a:latin typeface="Aptos" panose="020B0004020202020204" pitchFamily="34" charset="0"/>
                <a:ea typeface="Times New Roman" panose="02020603050405020304" pitchFamily="18" charset="0"/>
              </a:rPr>
            </a:br>
            <a:r>
              <a:rPr lang="en-GB" b="1" dirty="0">
                <a:solidFill>
                  <a:srgbClr val="000000"/>
                </a:solidFill>
                <a:effectLst/>
                <a:latin typeface="Gill Sans MT" panose="020B0502020104020203" pitchFamily="34" charset="0"/>
                <a:ea typeface="Times New Roman" panose="02020603050405020304" pitchFamily="18" charset="0"/>
              </a:rPr>
              <a:t> Priorities</a:t>
            </a:r>
            <a:br>
              <a:rPr lang="en-GB" dirty="0">
                <a:effectLst/>
                <a:latin typeface="Gill Sans MT" panose="020B0502020104020203" pitchFamily="34" charset="0"/>
                <a:ea typeface="Calibri" panose="020F0502020204030204" pitchFamily="34" charset="0"/>
              </a:rPr>
            </a:br>
            <a:r>
              <a:rPr lang="en-GB" sz="1800" dirty="0">
                <a:solidFill>
                  <a:srgbClr val="000000"/>
                </a:solidFill>
                <a:effectLst/>
                <a:latin typeface="Aptos" panose="020B0004020202020204" pitchFamily="34" charset="0"/>
                <a:ea typeface="Times New Roman" panose="02020603050405020304" pitchFamily="18" charset="0"/>
              </a:rPr>
              <a:t> </a:t>
            </a:r>
            <a:br>
              <a:rPr lang="en-GB" sz="1800" dirty="0">
                <a:effectLst/>
                <a:latin typeface="Calibri" panose="020F0502020204030204" pitchFamily="34" charset="0"/>
                <a:ea typeface="Calibri" panose="020F0502020204030204" pitchFamily="34" charset="0"/>
              </a:rPr>
            </a:br>
            <a:br>
              <a:rPr lang="en-GB" sz="1800" dirty="0">
                <a:effectLst/>
                <a:latin typeface="Calibri" panose="020F0502020204030204" pitchFamily="34" charset="0"/>
                <a:ea typeface="Calibri" panose="020F0502020204030204" pitchFamily="34" charset="0"/>
              </a:rPr>
            </a:br>
            <a:br>
              <a:rPr lang="en-GB" sz="1800" dirty="0">
                <a:effectLst/>
                <a:latin typeface="Calibri" panose="020F0502020204030204" pitchFamily="34" charset="0"/>
                <a:ea typeface="Calibri" panose="020F0502020204030204" pitchFamily="34" charset="0"/>
              </a:rPr>
            </a:br>
            <a:br>
              <a:rPr lang="en-GB" sz="1800" dirty="0">
                <a:effectLst/>
                <a:latin typeface="Calibri" panose="020F0502020204030204" pitchFamily="34" charset="0"/>
                <a:ea typeface="Calibri" panose="020F0502020204030204" pitchFamily="34" charset="0"/>
              </a:rPr>
            </a:br>
            <a:br>
              <a:rPr lang="en-GB" sz="1800" dirty="0">
                <a:effectLst/>
                <a:latin typeface="Calibri" panose="020F0502020204030204" pitchFamily="34" charset="0"/>
                <a:ea typeface="Calibri" panose="020F0502020204030204" pitchFamily="34" charset="0"/>
              </a:rPr>
            </a:br>
            <a:br>
              <a:rPr lang="en-GB" sz="1800" dirty="0">
                <a:effectLst/>
                <a:latin typeface="Calibri" panose="020F0502020204030204" pitchFamily="34" charset="0"/>
                <a:ea typeface="Calibri" panose="020F0502020204030204" pitchFamily="34" charset="0"/>
              </a:rPr>
            </a:br>
            <a:endParaRPr lang="en-GB" sz="1800" dirty="0">
              <a:effectLst/>
              <a:latin typeface="Calibri" panose="020F0502020204030204" pitchFamily="34" charset="0"/>
              <a:ea typeface="Calibri" panose="020F0502020204030204" pitchFamily="34" charset="0"/>
            </a:endParaRPr>
          </a:p>
        </p:txBody>
      </p:sp>
      <p:grpSp>
        <p:nvGrpSpPr>
          <p:cNvPr id="8" name="Group 7"/>
          <p:cNvGrpSpPr/>
          <p:nvPr/>
        </p:nvGrpSpPr>
        <p:grpSpPr>
          <a:xfrm>
            <a:off x="0" y="6109855"/>
            <a:ext cx="12192000" cy="748143"/>
            <a:chOff x="0" y="6109855"/>
            <a:chExt cx="12192000" cy="748143"/>
          </a:xfrm>
        </p:grpSpPr>
        <p:sp>
          <p:nvSpPr>
            <p:cNvPr id="9" name="Rectangle 8"/>
            <p:cNvSpPr/>
            <p:nvPr/>
          </p:nvSpPr>
          <p:spPr>
            <a:xfrm>
              <a:off x="0" y="6109855"/>
              <a:ext cx="12192000" cy="7481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00740" y="6241667"/>
              <a:ext cx="1767519" cy="491644"/>
            </a:xfrm>
            <a:prstGeom prst="rect">
              <a:avLst/>
            </a:prstGeom>
          </p:spPr>
        </p:pic>
      </p:grpSp>
      <p:pic>
        <p:nvPicPr>
          <p:cNvPr id="7" name="Picture 6">
            <a:extLst>
              <a:ext uri="{FF2B5EF4-FFF2-40B4-BE49-F238E27FC236}">
                <a16:creationId xmlns:a16="http://schemas.microsoft.com/office/drawing/2014/main" id="{337F42AC-E18F-4156-BC66-B0E7B5AB736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00740" y="6196305"/>
            <a:ext cx="1767519" cy="611496"/>
          </a:xfrm>
          <a:prstGeom prst="rect">
            <a:avLst/>
          </a:prstGeom>
        </p:spPr>
      </p:pic>
      <p:sp>
        <p:nvSpPr>
          <p:cNvPr id="12" name="TextBox 8">
            <a:extLst>
              <a:ext uri="{FF2B5EF4-FFF2-40B4-BE49-F238E27FC236}">
                <a16:creationId xmlns:a16="http://schemas.microsoft.com/office/drawing/2014/main" id="{6FF2D545-92AF-4E0F-9601-4257C0DC7404}"/>
              </a:ext>
            </a:extLst>
          </p:cNvPr>
          <p:cNvSpPr txBox="1">
            <a:spLocks noChangeArrowheads="1"/>
          </p:cNvSpPr>
          <p:nvPr/>
        </p:nvSpPr>
        <p:spPr bwMode="auto">
          <a:xfrm>
            <a:off x="691995" y="1797978"/>
            <a:ext cx="10808009" cy="3063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indent="-457200" algn="just">
              <a:lnSpc>
                <a:spcPct val="106000"/>
              </a:lnSpc>
            </a:pPr>
            <a:r>
              <a:rPr lang="en-US" altLang="en-US" dirty="0">
                <a:latin typeface="Gill Sans MT" panose="020B0502020104020203" pitchFamily="34" charset="0"/>
              </a:rPr>
              <a:t>PD Register for HRBs (immediate priority)</a:t>
            </a:r>
          </a:p>
          <a:p>
            <a:pPr marL="457200" indent="-457200" algn="just">
              <a:lnSpc>
                <a:spcPct val="106000"/>
              </a:lnSpc>
            </a:pPr>
            <a:r>
              <a:rPr lang="en-US" altLang="en-US" dirty="0">
                <a:latin typeface="Gill Sans MT" panose="020B0502020104020203" pitchFamily="34" charset="0"/>
              </a:rPr>
              <a:t>PD Register for other building types  </a:t>
            </a:r>
          </a:p>
          <a:p>
            <a:pPr marL="457200" indent="-457200" algn="just">
              <a:lnSpc>
                <a:spcPct val="106000"/>
              </a:lnSpc>
            </a:pPr>
            <a:r>
              <a:rPr lang="en-US" altLang="en-US" dirty="0">
                <a:latin typeface="Gill Sans MT" panose="020B0502020104020203" pitchFamily="34" charset="0"/>
              </a:rPr>
              <a:t>Align to CIAT’s Specialist Registers Model</a:t>
            </a:r>
          </a:p>
          <a:p>
            <a:pPr marL="457200" indent="-457200" algn="just">
              <a:lnSpc>
                <a:spcPct val="106000"/>
              </a:lnSpc>
            </a:pPr>
            <a:r>
              <a:rPr lang="en-US" altLang="en-US" dirty="0">
                <a:latin typeface="Gill Sans MT" panose="020B0502020104020203" pitchFamily="34" charset="0"/>
              </a:rPr>
              <a:t>Training of Assessors and Assessment Model</a:t>
            </a:r>
          </a:p>
          <a:p>
            <a:pPr marL="457200" indent="-457200" algn="just">
              <a:lnSpc>
                <a:spcPct val="106000"/>
              </a:lnSpc>
            </a:pPr>
            <a:r>
              <a:rPr lang="en-US" altLang="en-US" dirty="0">
                <a:latin typeface="Gill Sans MT" panose="020B0502020104020203" pitchFamily="34" charset="0"/>
              </a:rPr>
              <a:t>Capability, Capacity and Resourcing Considerations</a:t>
            </a:r>
          </a:p>
        </p:txBody>
      </p:sp>
    </p:spTree>
    <p:extLst>
      <p:ext uri="{BB962C8B-B14F-4D97-AF65-F5344CB8AC3E}">
        <p14:creationId xmlns:p14="http://schemas.microsoft.com/office/powerpoint/2010/main" val="40793728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E40FD362972734FB31FCA4E2E479017" ma:contentTypeVersion="12" ma:contentTypeDescription="Create a new document." ma:contentTypeScope="" ma:versionID="b0eb1ba79685f50f6a4e9e6269c9f452">
  <xsd:schema xmlns:xsd="http://www.w3.org/2001/XMLSchema" xmlns:xs="http://www.w3.org/2001/XMLSchema" xmlns:p="http://schemas.microsoft.com/office/2006/metadata/properties" xmlns:ns3="137e586c-dcdd-4b88-b198-d66f8bf88289" xmlns:ns4="5717f6d8-a186-415b-9ae2-31c0af753771" targetNamespace="http://schemas.microsoft.com/office/2006/metadata/properties" ma:root="true" ma:fieldsID="198d626d803021d03ed4951784c092e9" ns3:_="" ns4:_="">
    <xsd:import namespace="137e586c-dcdd-4b88-b198-d66f8bf88289"/>
    <xsd:import namespace="5717f6d8-a186-415b-9ae2-31c0af75377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_activity" minOccurs="0"/>
                <xsd:element ref="ns3:MediaServiceObjectDetectorVersion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e586c-dcdd-4b88-b198-d66f8bf882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17f6d8-a186-415b-9ae2-31c0af75377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37e586c-dcdd-4b88-b198-d66f8bf88289" xsi:nil="true"/>
  </documentManagement>
</p:properties>
</file>

<file path=customXml/itemProps1.xml><?xml version="1.0" encoding="utf-8"?>
<ds:datastoreItem xmlns:ds="http://schemas.openxmlformats.org/officeDocument/2006/customXml" ds:itemID="{35C9691E-F9DF-4514-B017-F43D7BE507E0}">
  <ds:schemaRefs>
    <ds:schemaRef ds:uri="http://schemas.microsoft.com/sharepoint/v3/contenttype/forms"/>
  </ds:schemaRefs>
</ds:datastoreItem>
</file>

<file path=customXml/itemProps2.xml><?xml version="1.0" encoding="utf-8"?>
<ds:datastoreItem xmlns:ds="http://schemas.openxmlformats.org/officeDocument/2006/customXml" ds:itemID="{C8FC8601-8EA7-4DC8-83F5-802F4AFE1F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7e586c-dcdd-4b88-b198-d66f8bf88289"/>
    <ds:schemaRef ds:uri="5717f6d8-a186-415b-9ae2-31c0af7537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ECA418-692C-4EBA-8A20-1E42436FEBD1}">
  <ds:schemaRefs>
    <ds:schemaRef ds:uri="http://purl.org/dc/terms/"/>
    <ds:schemaRef ds:uri="http://schemas.microsoft.com/office/2006/documentManagement/types"/>
    <ds:schemaRef ds:uri="137e586c-dcdd-4b88-b198-d66f8bf88289"/>
    <ds:schemaRef ds:uri="http://purl.org/dc/elements/1.1/"/>
    <ds:schemaRef ds:uri="http://schemas.microsoft.com/office/infopath/2007/PartnerControls"/>
    <ds:schemaRef ds:uri="http://purl.org/dc/dcmitype/"/>
    <ds:schemaRef ds:uri="http://www.w3.org/XML/1998/namespace"/>
    <ds:schemaRef ds:uri="http://schemas.openxmlformats.org/package/2006/metadata/core-properties"/>
    <ds:schemaRef ds:uri="5717f6d8-a186-415b-9ae2-31c0af753771"/>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Integral</Template>
  <TotalTime>3811</TotalTime>
  <Words>906</Words>
  <Application>Microsoft Office PowerPoint</Application>
  <PresentationFormat>Widescreen</PresentationFormat>
  <Paragraphs>105</Paragraphs>
  <Slides>11</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Aptos</vt:lpstr>
      <vt:lpstr>Arial</vt:lpstr>
      <vt:lpstr>Calibri</vt:lpstr>
      <vt:lpstr>Calibri Light</vt:lpstr>
      <vt:lpstr>Gill Sans MT</vt:lpstr>
      <vt:lpstr>Times New Roman</vt:lpstr>
      <vt:lpstr>Office Theme</vt:lpstr>
      <vt:lpstr> Building Safety Act – Principal Designer Register  11 November 2023  Professor Sam Allwinkle PPBIAT FCIAT Chair of PD Competency Steering Group  Diane Dale Dr Noora Kokkarinen James Banks CMgr FCMI </vt:lpstr>
      <vt:lpstr> Background and context</vt:lpstr>
      <vt:lpstr>Representation on PD Competency Steering Group</vt:lpstr>
      <vt:lpstr>PD Competency Steering Group Terms of Reference (ToRs) </vt:lpstr>
      <vt:lpstr>The Steering Group is in the process of:</vt:lpstr>
      <vt:lpstr> Building Safety Design Functions and Roles </vt:lpstr>
      <vt:lpstr>Competency and Competency Frameworks for Designers  </vt:lpstr>
      <vt:lpstr>PD Register Framework </vt:lpstr>
      <vt:lpstr>             Priorities        </vt:lpstr>
      <vt:lpstr>With thanks to:  </vt:lpstr>
      <vt:lpstr>Appendices of legislation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Architectural Technology</dc:title>
  <dc:creator>Isabelle Morgan</dc:creator>
  <cp:lastModifiedBy>James Banks</cp:lastModifiedBy>
  <cp:revision>490</cp:revision>
  <cp:lastPrinted>2016-09-23T16:17:04Z</cp:lastPrinted>
  <dcterms:created xsi:type="dcterms:W3CDTF">2016-06-10T12:00:01Z</dcterms:created>
  <dcterms:modified xsi:type="dcterms:W3CDTF">2023-11-13T09:19:02Z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0x0101008E40FD362972734FB31FCA4E2E479017</vt:lpwstr>
  </property>
</Properties>
</file>